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5.xml" ContentType="application/vnd.openxmlformats-officedocument.presentationml.notesSlide+xml"/>
  <Override PartName="/ppt/charts/chart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handoutMasterIdLst>
    <p:handoutMasterId r:id="rId52"/>
  </p:handoutMasterIdLst>
  <p:sldIdLst>
    <p:sldId id="256" r:id="rId2"/>
    <p:sldId id="322" r:id="rId3"/>
    <p:sldId id="333" r:id="rId4"/>
    <p:sldId id="257" r:id="rId5"/>
    <p:sldId id="323" r:id="rId6"/>
    <p:sldId id="258" r:id="rId7"/>
    <p:sldId id="324" r:id="rId8"/>
    <p:sldId id="261" r:id="rId9"/>
    <p:sldId id="325" r:id="rId10"/>
    <p:sldId id="264" r:id="rId11"/>
    <p:sldId id="265" r:id="rId12"/>
    <p:sldId id="326" r:id="rId13"/>
    <p:sldId id="266" r:id="rId14"/>
    <p:sldId id="315" r:id="rId15"/>
    <p:sldId id="316" r:id="rId16"/>
    <p:sldId id="267" r:id="rId17"/>
    <p:sldId id="274" r:id="rId18"/>
    <p:sldId id="269" r:id="rId19"/>
    <p:sldId id="270" r:id="rId20"/>
    <p:sldId id="272" r:id="rId21"/>
    <p:sldId id="273" r:id="rId22"/>
    <p:sldId id="275" r:id="rId23"/>
    <p:sldId id="303" r:id="rId24"/>
    <p:sldId id="327" r:id="rId25"/>
    <p:sldId id="276" r:id="rId26"/>
    <p:sldId id="328" r:id="rId27"/>
    <p:sldId id="280" r:id="rId28"/>
    <p:sldId id="314" r:id="rId29"/>
    <p:sldId id="279" r:id="rId30"/>
    <p:sldId id="282" r:id="rId31"/>
    <p:sldId id="278" r:id="rId32"/>
    <p:sldId id="308" r:id="rId33"/>
    <p:sldId id="318" r:id="rId34"/>
    <p:sldId id="289" r:id="rId35"/>
    <p:sldId id="317" r:id="rId36"/>
    <p:sldId id="309" r:id="rId37"/>
    <p:sldId id="293" r:id="rId38"/>
    <p:sldId id="296" r:id="rId39"/>
    <p:sldId id="297" r:id="rId40"/>
    <p:sldId id="310" r:id="rId41"/>
    <p:sldId id="288" r:id="rId42"/>
    <p:sldId id="306" r:id="rId43"/>
    <p:sldId id="307" r:id="rId44"/>
    <p:sldId id="330" r:id="rId45"/>
    <p:sldId id="298" r:id="rId46"/>
    <p:sldId id="299" r:id="rId47"/>
    <p:sldId id="331" r:id="rId48"/>
    <p:sldId id="290" r:id="rId49"/>
    <p:sldId id="301" r:id="rId50"/>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kur Dave" initials="AD" lastIdx="5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CC3300"/>
    <a:srgbClr val="8A0000"/>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8486" autoAdjust="0"/>
  </p:normalViewPr>
  <p:slideViewPr>
    <p:cSldViewPr>
      <p:cViewPr varScale="1">
        <p:scale>
          <a:sx n="105" d="100"/>
          <a:sy n="105" d="100"/>
        </p:scale>
        <p:origin x="-1782" y="-90"/>
      </p:cViewPr>
      <p:guideLst>
        <p:guide orient="horz" pos="2160"/>
        <p:guide pos="2880"/>
      </p:guideLst>
    </p:cSldViewPr>
  </p:slideViewPr>
  <p:outlineViewPr>
    <p:cViewPr>
      <p:scale>
        <a:sx n="33" d="100"/>
        <a:sy n="33" d="100"/>
      </p:scale>
      <p:origin x="0" y="93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498" y="-108"/>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nkurd\Documents\home\work\microsoft-2010\CloudClustering%20performance%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ankurd\Documents\home\work\microsoft-2010\CloudClustering%20performance%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ankurd\Documents\home\work\microsoft-2010\CloudClustering%20performance%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ankurd\Documents\home\work\microsoft-2010\CloudClustering%20performance%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Scale-up: Speed up </a:t>
            </a:r>
            <a:r>
              <a:rPr lang="en-US" dirty="0"/>
              <a:t>for varying instance size,</a:t>
            </a:r>
            <a:r>
              <a:rPr lang="en-US" baseline="0" dirty="0"/>
              <a:t> PLINQ vs. Threads</a:t>
            </a:r>
            <a:endParaRPr lang="en-US" dirty="0"/>
          </a:p>
        </c:rich>
      </c:tx>
      <c:layout/>
      <c:overlay val="0"/>
    </c:title>
    <c:autoTitleDeleted val="0"/>
    <c:plotArea>
      <c:layout/>
      <c:scatterChart>
        <c:scatterStyle val="smoothMarker"/>
        <c:varyColors val="0"/>
        <c:ser>
          <c:idx val="0"/>
          <c:order val="0"/>
          <c:tx>
            <c:strRef>
              <c:f>'Size-up'!$G$7</c:f>
              <c:strCache>
                <c:ptCount val="1"/>
                <c:pt idx="0">
                  <c:v>PLINQ speedup</c:v>
                </c:pt>
              </c:strCache>
            </c:strRef>
          </c:tx>
          <c:xVal>
            <c:numRef>
              <c:f>'Size-up'!$B$8:$B$11</c:f>
              <c:numCache>
                <c:formatCode>General</c:formatCode>
                <c:ptCount val="4"/>
                <c:pt idx="0">
                  <c:v>1</c:v>
                </c:pt>
                <c:pt idx="1">
                  <c:v>2</c:v>
                </c:pt>
                <c:pt idx="2">
                  <c:v>4</c:v>
                </c:pt>
                <c:pt idx="3">
                  <c:v>8</c:v>
                </c:pt>
              </c:numCache>
            </c:numRef>
          </c:xVal>
          <c:yVal>
            <c:numRef>
              <c:f>'Size-up'!$G$8:$G$11</c:f>
              <c:numCache>
                <c:formatCode>General</c:formatCode>
                <c:ptCount val="4"/>
                <c:pt idx="0">
                  <c:v>1</c:v>
                </c:pt>
                <c:pt idx="1">
                  <c:v>1.8201237602241478</c:v>
                </c:pt>
                <c:pt idx="2">
                  <c:v>2.1866005298167357</c:v>
                </c:pt>
                <c:pt idx="3">
                  <c:v>2.2513426192450909</c:v>
                </c:pt>
              </c:numCache>
            </c:numRef>
          </c:yVal>
          <c:smooth val="1"/>
        </c:ser>
        <c:ser>
          <c:idx val="1"/>
          <c:order val="1"/>
          <c:tx>
            <c:strRef>
              <c:f>'Size-up'!$M$7</c:f>
              <c:strCache>
                <c:ptCount val="1"/>
                <c:pt idx="0">
                  <c:v>Threads speedup</c:v>
                </c:pt>
              </c:strCache>
            </c:strRef>
          </c:tx>
          <c:xVal>
            <c:numRef>
              <c:f>'Size-up'!$B$8:$B$11</c:f>
              <c:numCache>
                <c:formatCode>General</c:formatCode>
                <c:ptCount val="4"/>
                <c:pt idx="0">
                  <c:v>1</c:v>
                </c:pt>
                <c:pt idx="1">
                  <c:v>2</c:v>
                </c:pt>
                <c:pt idx="2">
                  <c:v>4</c:v>
                </c:pt>
                <c:pt idx="3">
                  <c:v>8</c:v>
                </c:pt>
              </c:numCache>
            </c:numRef>
          </c:xVal>
          <c:yVal>
            <c:numRef>
              <c:f>'Size-up'!$M$8:$M$11</c:f>
              <c:numCache>
                <c:formatCode>General</c:formatCode>
                <c:ptCount val="4"/>
                <c:pt idx="0">
                  <c:v>1</c:v>
                </c:pt>
                <c:pt idx="1">
                  <c:v>2.0427729314474568</c:v>
                </c:pt>
                <c:pt idx="2">
                  <c:v>2.7390615879429987</c:v>
                </c:pt>
                <c:pt idx="3">
                  <c:v>3.4547461342547949</c:v>
                </c:pt>
              </c:numCache>
            </c:numRef>
          </c:yVal>
          <c:smooth val="1"/>
        </c:ser>
        <c:dLbls>
          <c:showLegendKey val="0"/>
          <c:showVal val="0"/>
          <c:showCatName val="0"/>
          <c:showSerName val="0"/>
          <c:showPercent val="0"/>
          <c:showBubbleSize val="0"/>
        </c:dLbls>
        <c:axId val="87201664"/>
        <c:axId val="36208640"/>
      </c:scatterChart>
      <c:valAx>
        <c:axId val="87201664"/>
        <c:scaling>
          <c:orientation val="minMax"/>
        </c:scaling>
        <c:delete val="0"/>
        <c:axPos val="b"/>
        <c:title>
          <c:tx>
            <c:rich>
              <a:bodyPr/>
              <a:lstStyle/>
              <a:p>
                <a:pPr>
                  <a:defRPr sz="1600"/>
                </a:pPr>
                <a:r>
                  <a:rPr lang="en-US" sz="1600" dirty="0"/>
                  <a:t>Instance</a:t>
                </a:r>
                <a:r>
                  <a:rPr lang="en-US" sz="1600" baseline="0" dirty="0"/>
                  <a:t> </a:t>
                </a:r>
                <a:r>
                  <a:rPr lang="en-US" sz="1600" baseline="0" dirty="0" smtClean="0"/>
                  <a:t>size</a:t>
                </a:r>
                <a:endParaRPr lang="en-US" sz="1600" dirty="0"/>
              </a:p>
            </c:rich>
          </c:tx>
          <c:layout/>
          <c:overlay val="0"/>
        </c:title>
        <c:numFmt formatCode="[=2]&quot;M&quot;;[=4]&quot;L&quot;;General" sourceLinked="0"/>
        <c:majorTickMark val="out"/>
        <c:minorTickMark val="none"/>
        <c:tickLblPos val="nextTo"/>
        <c:crossAx val="36208640"/>
        <c:crosses val="autoZero"/>
        <c:crossBetween val="midCat"/>
      </c:valAx>
      <c:valAx>
        <c:axId val="36208640"/>
        <c:scaling>
          <c:orientation val="minMax"/>
        </c:scaling>
        <c:delete val="0"/>
        <c:axPos val="l"/>
        <c:majorGridlines/>
        <c:title>
          <c:tx>
            <c:rich>
              <a:bodyPr rot="-5400000" vert="horz"/>
              <a:lstStyle/>
              <a:p>
                <a:pPr>
                  <a:defRPr sz="1800"/>
                </a:pPr>
                <a:r>
                  <a:rPr lang="en-US" sz="1800" dirty="0" smtClean="0"/>
                  <a:t>Speed up</a:t>
                </a:r>
                <a:r>
                  <a:rPr lang="en-US" sz="1800" baseline="0" dirty="0" smtClean="0"/>
                  <a:t> </a:t>
                </a:r>
                <a:r>
                  <a:rPr lang="en-US" sz="1200" baseline="0" dirty="0" smtClean="0"/>
                  <a:t>(time normalized to time for 1 core)</a:t>
                </a:r>
                <a:endParaRPr lang="en-US" sz="1200" dirty="0"/>
              </a:p>
            </c:rich>
          </c:tx>
          <c:layout/>
          <c:overlay val="0"/>
        </c:title>
        <c:numFmt formatCode="General" sourceLinked="1"/>
        <c:majorTickMark val="out"/>
        <c:minorTickMark val="none"/>
        <c:tickLblPos val="nextTo"/>
        <c:crossAx val="87201664"/>
        <c:crosses val="autoZero"/>
        <c:crossBetween val="midCat"/>
      </c:val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Scale-up: Cost</a:t>
            </a:r>
            <a:r>
              <a:rPr lang="en-US" baseline="0" dirty="0" smtClean="0"/>
              <a:t> for varying instance size, PLINQ vs. Threads</a:t>
            </a:r>
            <a:endParaRPr lang="en-US" dirty="0"/>
          </a:p>
        </c:rich>
      </c:tx>
      <c:layout/>
      <c:overlay val="0"/>
    </c:title>
    <c:autoTitleDeleted val="0"/>
    <c:plotArea>
      <c:layout/>
      <c:scatterChart>
        <c:scatterStyle val="smoothMarker"/>
        <c:varyColors val="0"/>
        <c:ser>
          <c:idx val="0"/>
          <c:order val="0"/>
          <c:tx>
            <c:strRef>
              <c:f>'Size-up'!$I$7</c:f>
              <c:strCache>
                <c:ptCount val="1"/>
                <c:pt idx="0">
                  <c:v>PLINQ cost</c:v>
                </c:pt>
              </c:strCache>
            </c:strRef>
          </c:tx>
          <c:xVal>
            <c:numRef>
              <c:f>'Size-up'!$B$8:$B$11</c:f>
              <c:numCache>
                <c:formatCode>General</c:formatCode>
                <c:ptCount val="4"/>
                <c:pt idx="0">
                  <c:v>1</c:v>
                </c:pt>
                <c:pt idx="1">
                  <c:v>2</c:v>
                </c:pt>
                <c:pt idx="2">
                  <c:v>4</c:v>
                </c:pt>
                <c:pt idx="3">
                  <c:v>8</c:v>
                </c:pt>
              </c:numCache>
            </c:numRef>
          </c:xVal>
          <c:yVal>
            <c:numRef>
              <c:f>'Size-up'!$I$8:$I$11</c:f>
              <c:numCache>
                <c:formatCode>General</c:formatCode>
                <c:ptCount val="4"/>
                <c:pt idx="0">
                  <c:v>1</c:v>
                </c:pt>
                <c:pt idx="1">
                  <c:v>1.0988263785720265</c:v>
                </c:pt>
                <c:pt idx="2">
                  <c:v>1.8293236215099835</c:v>
                </c:pt>
                <c:pt idx="3">
                  <c:v>3.553435150924527</c:v>
                </c:pt>
              </c:numCache>
            </c:numRef>
          </c:yVal>
          <c:smooth val="1"/>
        </c:ser>
        <c:ser>
          <c:idx val="1"/>
          <c:order val="1"/>
          <c:tx>
            <c:strRef>
              <c:f>'Size-up'!$Q$7</c:f>
              <c:strCache>
                <c:ptCount val="1"/>
                <c:pt idx="0">
                  <c:v>Threads cost</c:v>
                </c:pt>
              </c:strCache>
            </c:strRef>
          </c:tx>
          <c:xVal>
            <c:numRef>
              <c:f>'Size-up'!$B$8:$B$11</c:f>
              <c:numCache>
                <c:formatCode>General</c:formatCode>
                <c:ptCount val="4"/>
                <c:pt idx="0">
                  <c:v>1</c:v>
                </c:pt>
                <c:pt idx="1">
                  <c:v>2</c:v>
                </c:pt>
                <c:pt idx="2">
                  <c:v>4</c:v>
                </c:pt>
                <c:pt idx="3">
                  <c:v>8</c:v>
                </c:pt>
              </c:numCache>
            </c:numRef>
          </c:xVal>
          <c:yVal>
            <c:numRef>
              <c:f>'Size-up'!$Q$8:$Q$11</c:f>
              <c:numCache>
                <c:formatCode>General</c:formatCode>
                <c:ptCount val="4"/>
                <c:pt idx="0">
                  <c:v>1</c:v>
                </c:pt>
                <c:pt idx="1">
                  <c:v>0.9790613382481288</c:v>
                </c:pt>
                <c:pt idx="2">
                  <c:v>1.460354165677578</c:v>
                </c:pt>
                <c:pt idx="3">
                  <c:v>2.3156549538264808</c:v>
                </c:pt>
              </c:numCache>
            </c:numRef>
          </c:yVal>
          <c:smooth val="1"/>
        </c:ser>
        <c:dLbls>
          <c:showLegendKey val="0"/>
          <c:showVal val="0"/>
          <c:showCatName val="0"/>
          <c:showSerName val="0"/>
          <c:showPercent val="0"/>
          <c:showBubbleSize val="0"/>
        </c:dLbls>
        <c:axId val="36119680"/>
        <c:axId val="36121600"/>
      </c:scatterChart>
      <c:valAx>
        <c:axId val="36119680"/>
        <c:scaling>
          <c:orientation val="minMax"/>
        </c:scaling>
        <c:delete val="0"/>
        <c:axPos val="b"/>
        <c:title>
          <c:tx>
            <c:rich>
              <a:bodyPr/>
              <a:lstStyle/>
              <a:p>
                <a:pPr>
                  <a:defRPr sz="1600"/>
                </a:pPr>
                <a:r>
                  <a:rPr lang="en-US" sz="1600" dirty="0" smtClean="0"/>
                  <a:t>Instance size</a:t>
                </a:r>
                <a:endParaRPr lang="en-US" sz="1600" dirty="0"/>
              </a:p>
            </c:rich>
          </c:tx>
          <c:layout/>
          <c:overlay val="0"/>
        </c:title>
        <c:numFmt formatCode="General" sourceLinked="1"/>
        <c:majorTickMark val="out"/>
        <c:minorTickMark val="none"/>
        <c:tickLblPos val="nextTo"/>
        <c:crossAx val="36121600"/>
        <c:crosses val="autoZero"/>
        <c:crossBetween val="midCat"/>
      </c:valAx>
      <c:valAx>
        <c:axId val="36121600"/>
        <c:scaling>
          <c:orientation val="minMax"/>
        </c:scaling>
        <c:delete val="0"/>
        <c:axPos val="l"/>
        <c:majorGridlines/>
        <c:title>
          <c:tx>
            <c:rich>
              <a:bodyPr rot="-5400000" vert="horz"/>
              <a:lstStyle/>
              <a:p>
                <a:pPr>
                  <a:defRPr sz="1800"/>
                </a:pPr>
                <a:r>
                  <a:rPr lang="en-US" sz="1800" dirty="0" smtClean="0"/>
                  <a:t>Cost</a:t>
                </a:r>
                <a:r>
                  <a:rPr lang="en-US" sz="1800" baseline="0" dirty="0" smtClean="0"/>
                  <a:t> </a:t>
                </a:r>
                <a:r>
                  <a:rPr lang="en-US" sz="1200" baseline="0" dirty="0" smtClean="0"/>
                  <a:t>(normalized to cost for 1 core)</a:t>
                </a:r>
                <a:endParaRPr lang="en-US" sz="1200" dirty="0"/>
              </a:p>
            </c:rich>
          </c:tx>
          <c:layout/>
          <c:overlay val="0"/>
        </c:title>
        <c:numFmt formatCode="General" sourceLinked="1"/>
        <c:majorTickMark val="out"/>
        <c:minorTickMark val="none"/>
        <c:tickLblPos val="nextTo"/>
        <c:crossAx val="36119680"/>
        <c:crosses val="autoZero"/>
        <c:crossBetween val="midCat"/>
      </c:valAx>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Scale-out: Time</a:t>
            </a:r>
            <a:r>
              <a:rPr lang="en-US" sz="2000" baseline="0" dirty="0" smtClean="0"/>
              <a:t> </a:t>
            </a:r>
            <a:r>
              <a:rPr lang="en-US" sz="2000" baseline="0" dirty="0"/>
              <a:t>and </a:t>
            </a:r>
            <a:r>
              <a:rPr lang="en-US" sz="2000" baseline="0" dirty="0" smtClean="0"/>
              <a:t>speedup </a:t>
            </a:r>
            <a:r>
              <a:rPr lang="en-US" sz="2000" baseline="0" dirty="0"/>
              <a:t>for varying instance counts</a:t>
            </a:r>
            <a:endParaRPr lang="en-US" sz="2000" dirty="0"/>
          </a:p>
        </c:rich>
      </c:tx>
      <c:layout/>
      <c:overlay val="0"/>
    </c:title>
    <c:autoTitleDeleted val="0"/>
    <c:plotArea>
      <c:layout/>
      <c:scatterChart>
        <c:scatterStyle val="smoothMarker"/>
        <c:varyColors val="0"/>
        <c:ser>
          <c:idx val="0"/>
          <c:order val="0"/>
          <c:tx>
            <c:strRef>
              <c:f>'Scale-up'!$D$6</c:f>
              <c:strCache>
                <c:ptCount val="1"/>
                <c:pt idx="0">
                  <c:v>Time for 1 iteration</c:v>
                </c:pt>
              </c:strCache>
            </c:strRef>
          </c:tx>
          <c:xVal>
            <c:numRef>
              <c:f>'Scale-up'!$A$7:$A$11</c:f>
              <c:numCache>
                <c:formatCode>General</c:formatCode>
                <c:ptCount val="5"/>
                <c:pt idx="0">
                  <c:v>1</c:v>
                </c:pt>
                <c:pt idx="1">
                  <c:v>2</c:v>
                </c:pt>
                <c:pt idx="2">
                  <c:v>4</c:v>
                </c:pt>
                <c:pt idx="3">
                  <c:v>8</c:v>
                </c:pt>
                <c:pt idx="4">
                  <c:v>16</c:v>
                </c:pt>
              </c:numCache>
            </c:numRef>
          </c:xVal>
          <c:yVal>
            <c:numRef>
              <c:f>'Scale-up'!$D$7:$D$11</c:f>
              <c:numCache>
                <c:formatCode>General</c:formatCode>
                <c:ptCount val="5"/>
                <c:pt idx="0">
                  <c:v>14.823145865000001</c:v>
                </c:pt>
                <c:pt idx="1">
                  <c:v>7.8017445299999997</c:v>
                </c:pt>
                <c:pt idx="2">
                  <c:v>3.9325122700000001</c:v>
                </c:pt>
                <c:pt idx="3">
                  <c:v>1.9663968383333299</c:v>
                </c:pt>
                <c:pt idx="4">
                  <c:v>1.1101238233333299</c:v>
                </c:pt>
              </c:numCache>
            </c:numRef>
          </c:yVal>
          <c:smooth val="1"/>
        </c:ser>
        <c:dLbls>
          <c:showLegendKey val="0"/>
          <c:showVal val="0"/>
          <c:showCatName val="0"/>
          <c:showSerName val="0"/>
          <c:showPercent val="0"/>
          <c:showBubbleSize val="0"/>
        </c:dLbls>
        <c:axId val="36319616"/>
        <c:axId val="36321536"/>
      </c:scatterChart>
      <c:scatterChart>
        <c:scatterStyle val="smoothMarker"/>
        <c:varyColors val="0"/>
        <c:ser>
          <c:idx val="1"/>
          <c:order val="1"/>
          <c:tx>
            <c:strRef>
              <c:f>'Scale-up'!$G$6</c:f>
              <c:strCache>
                <c:ptCount val="1"/>
                <c:pt idx="0">
                  <c:v>Speedup compared to 1 instance</c:v>
                </c:pt>
              </c:strCache>
            </c:strRef>
          </c:tx>
          <c:xVal>
            <c:numRef>
              <c:f>'Scale-up'!$A$7:$A$11</c:f>
              <c:numCache>
                <c:formatCode>General</c:formatCode>
                <c:ptCount val="5"/>
                <c:pt idx="0">
                  <c:v>1</c:v>
                </c:pt>
                <c:pt idx="1">
                  <c:v>2</c:v>
                </c:pt>
                <c:pt idx="2">
                  <c:v>4</c:v>
                </c:pt>
                <c:pt idx="3">
                  <c:v>8</c:v>
                </c:pt>
                <c:pt idx="4">
                  <c:v>16</c:v>
                </c:pt>
              </c:numCache>
            </c:numRef>
          </c:xVal>
          <c:yVal>
            <c:numRef>
              <c:f>'Scale-up'!$G$7:$G$11</c:f>
              <c:numCache>
                <c:formatCode>General</c:formatCode>
                <c:ptCount val="5"/>
                <c:pt idx="0">
                  <c:v>1</c:v>
                </c:pt>
                <c:pt idx="1">
                  <c:v>1.8999783712476934</c:v>
                </c:pt>
                <c:pt idx="2">
                  <c:v>3.769383245942167</c:v>
                </c:pt>
                <c:pt idx="3">
                  <c:v>7.538227063853367</c:v>
                </c:pt>
                <c:pt idx="4">
                  <c:v>13.352695936648814</c:v>
                </c:pt>
              </c:numCache>
            </c:numRef>
          </c:yVal>
          <c:smooth val="1"/>
        </c:ser>
        <c:dLbls>
          <c:showLegendKey val="0"/>
          <c:showVal val="0"/>
          <c:showCatName val="0"/>
          <c:showSerName val="0"/>
          <c:showPercent val="0"/>
          <c:showBubbleSize val="0"/>
        </c:dLbls>
        <c:axId val="36325632"/>
        <c:axId val="36323712"/>
      </c:scatterChart>
      <c:valAx>
        <c:axId val="36319616"/>
        <c:scaling>
          <c:orientation val="minMax"/>
        </c:scaling>
        <c:delete val="0"/>
        <c:axPos val="b"/>
        <c:title>
          <c:tx>
            <c:rich>
              <a:bodyPr/>
              <a:lstStyle/>
              <a:p>
                <a:pPr>
                  <a:defRPr sz="1600"/>
                </a:pPr>
                <a:r>
                  <a:rPr lang="en-US" sz="1600"/>
                  <a:t>#</a:t>
                </a:r>
                <a:r>
                  <a:rPr lang="en-US" sz="1600" baseline="0"/>
                  <a:t> of instances</a:t>
                </a:r>
                <a:endParaRPr lang="en-US" sz="1600"/>
              </a:p>
            </c:rich>
          </c:tx>
          <c:layout/>
          <c:overlay val="0"/>
        </c:title>
        <c:numFmt formatCode="General" sourceLinked="1"/>
        <c:majorTickMark val="out"/>
        <c:minorTickMark val="none"/>
        <c:tickLblPos val="nextTo"/>
        <c:crossAx val="36321536"/>
        <c:crosses val="autoZero"/>
        <c:crossBetween val="midCat"/>
      </c:valAx>
      <c:valAx>
        <c:axId val="36321536"/>
        <c:scaling>
          <c:orientation val="minMax"/>
        </c:scaling>
        <c:delete val="0"/>
        <c:axPos val="l"/>
        <c:majorGridlines/>
        <c:title>
          <c:tx>
            <c:rich>
              <a:bodyPr rot="-5400000" vert="horz"/>
              <a:lstStyle/>
              <a:p>
                <a:pPr>
                  <a:defRPr sz="1600"/>
                </a:pPr>
                <a:r>
                  <a:rPr lang="en-US" sz="1600"/>
                  <a:t>Time</a:t>
                </a:r>
                <a:r>
                  <a:rPr lang="en-US" sz="1600" baseline="0"/>
                  <a:t> for 1 iteration (minutes)</a:t>
                </a:r>
                <a:endParaRPr lang="en-US" sz="1600"/>
              </a:p>
            </c:rich>
          </c:tx>
          <c:layout/>
          <c:overlay val="0"/>
        </c:title>
        <c:numFmt formatCode="General" sourceLinked="1"/>
        <c:majorTickMark val="out"/>
        <c:minorTickMark val="none"/>
        <c:tickLblPos val="nextTo"/>
        <c:crossAx val="36319616"/>
        <c:crosses val="autoZero"/>
        <c:crossBetween val="midCat"/>
      </c:valAx>
      <c:valAx>
        <c:axId val="36323712"/>
        <c:scaling>
          <c:orientation val="minMax"/>
        </c:scaling>
        <c:delete val="0"/>
        <c:axPos val="r"/>
        <c:title>
          <c:tx>
            <c:rich>
              <a:bodyPr rot="-5400000" vert="horz"/>
              <a:lstStyle/>
              <a:p>
                <a:pPr>
                  <a:defRPr sz="1600"/>
                </a:pPr>
                <a:r>
                  <a:rPr lang="en-US" sz="1600" dirty="0" smtClean="0"/>
                  <a:t>Speedup</a:t>
                </a:r>
                <a:r>
                  <a:rPr lang="en-US" sz="1600" baseline="0" dirty="0" smtClean="0"/>
                  <a:t> </a:t>
                </a:r>
                <a:r>
                  <a:rPr lang="en-US" sz="1600" baseline="0" dirty="0"/>
                  <a:t>vs. 1 instance</a:t>
                </a:r>
                <a:endParaRPr lang="en-US" sz="1600" dirty="0"/>
              </a:p>
            </c:rich>
          </c:tx>
          <c:layout/>
          <c:overlay val="0"/>
        </c:title>
        <c:numFmt formatCode="General" sourceLinked="1"/>
        <c:majorTickMark val="out"/>
        <c:minorTickMark val="none"/>
        <c:tickLblPos val="nextTo"/>
        <c:crossAx val="36325632"/>
        <c:crosses val="max"/>
        <c:crossBetween val="midCat"/>
      </c:valAx>
      <c:valAx>
        <c:axId val="36325632"/>
        <c:scaling>
          <c:orientation val="minMax"/>
        </c:scaling>
        <c:delete val="1"/>
        <c:axPos val="b"/>
        <c:numFmt formatCode="General" sourceLinked="1"/>
        <c:majorTickMark val="out"/>
        <c:minorTickMark val="none"/>
        <c:tickLblPos val="nextTo"/>
        <c:crossAx val="36323712"/>
        <c:crosses val="autoZero"/>
        <c:crossBetween val="midCat"/>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Time</a:t>
            </a:r>
            <a:r>
              <a:rPr lang="en-US" sz="1600" baseline="0" dirty="0"/>
              <a:t> for varying instance size, </a:t>
            </a:r>
            <a:r>
              <a:rPr lang="en-US" sz="1600" baseline="0" dirty="0" smtClean="0"/>
              <a:t>No Affinity vs. Affinity (Threads, 4 instances)</a:t>
            </a:r>
            <a:endParaRPr lang="en-US" sz="1600" dirty="0"/>
          </a:p>
        </c:rich>
      </c:tx>
      <c:layout/>
      <c:overlay val="0"/>
    </c:title>
    <c:autoTitleDeleted val="0"/>
    <c:plotArea>
      <c:layout/>
      <c:scatterChart>
        <c:scatterStyle val="smoothMarker"/>
        <c:varyColors val="0"/>
        <c:ser>
          <c:idx val="0"/>
          <c:order val="0"/>
          <c:tx>
            <c:strRef>
              <c:f>'Size-up'!$K$7</c:f>
              <c:strCache>
                <c:ptCount val="1"/>
                <c:pt idx="0">
                  <c:v>Threads time</c:v>
                </c:pt>
              </c:strCache>
            </c:strRef>
          </c:tx>
          <c:xVal>
            <c:numRef>
              <c:f>'Size-up'!$B$8:$B$11</c:f>
              <c:numCache>
                <c:formatCode>General</c:formatCode>
                <c:ptCount val="4"/>
                <c:pt idx="0">
                  <c:v>1</c:v>
                </c:pt>
                <c:pt idx="1">
                  <c:v>2</c:v>
                </c:pt>
                <c:pt idx="2">
                  <c:v>4</c:v>
                </c:pt>
                <c:pt idx="3">
                  <c:v>8</c:v>
                </c:pt>
              </c:numCache>
            </c:numRef>
          </c:xVal>
          <c:yVal>
            <c:numRef>
              <c:f>'Size-up'!$K$8:$K$11</c:f>
              <c:numCache>
                <c:formatCode>General</c:formatCode>
                <c:ptCount val="4"/>
                <c:pt idx="0">
                  <c:v>7.5858101733333303</c:v>
                </c:pt>
                <c:pt idx="1">
                  <c:v>3.7134867300000001</c:v>
                </c:pt>
                <c:pt idx="2">
                  <c:v>2.7694923716666699</c:v>
                </c:pt>
                <c:pt idx="3">
                  <c:v>2.1957648633333302</c:v>
                </c:pt>
              </c:numCache>
            </c:numRef>
          </c:yVal>
          <c:smooth val="1"/>
        </c:ser>
        <c:ser>
          <c:idx val="1"/>
          <c:order val="1"/>
          <c:tx>
            <c:strRef>
              <c:f>'Size-up'!$Q$7</c:f>
              <c:strCache>
                <c:ptCount val="1"/>
                <c:pt idx="0">
                  <c:v>Threads+Affinity time</c:v>
                </c:pt>
              </c:strCache>
            </c:strRef>
          </c:tx>
          <c:xVal>
            <c:numRef>
              <c:f>'Size-up'!$B$8:$B$11</c:f>
              <c:numCache>
                <c:formatCode>General</c:formatCode>
                <c:ptCount val="4"/>
                <c:pt idx="0">
                  <c:v>1</c:v>
                </c:pt>
                <c:pt idx="1">
                  <c:v>2</c:v>
                </c:pt>
                <c:pt idx="2">
                  <c:v>4</c:v>
                </c:pt>
                <c:pt idx="3">
                  <c:v>8</c:v>
                </c:pt>
              </c:numCache>
            </c:numRef>
          </c:xVal>
          <c:yVal>
            <c:numRef>
              <c:f>'Size-up'!$Q$8:$Q$11</c:f>
              <c:numCache>
                <c:formatCode>General</c:formatCode>
                <c:ptCount val="4"/>
                <c:pt idx="0">
                  <c:v>3.2357259616666698</c:v>
                </c:pt>
                <c:pt idx="1">
                  <c:v>2.2015636516666701</c:v>
                </c:pt>
                <c:pt idx="2">
                  <c:v>1.8824025499999999</c:v>
                </c:pt>
                <c:pt idx="3">
                  <c:v>1.7089559649999999</c:v>
                </c:pt>
              </c:numCache>
            </c:numRef>
          </c:yVal>
          <c:smooth val="1"/>
        </c:ser>
        <c:dLbls>
          <c:showLegendKey val="0"/>
          <c:showVal val="0"/>
          <c:showCatName val="0"/>
          <c:showSerName val="0"/>
          <c:showPercent val="0"/>
          <c:showBubbleSize val="0"/>
        </c:dLbls>
        <c:axId val="36369152"/>
        <c:axId val="36371072"/>
      </c:scatterChart>
      <c:valAx>
        <c:axId val="36369152"/>
        <c:scaling>
          <c:orientation val="minMax"/>
        </c:scaling>
        <c:delete val="0"/>
        <c:axPos val="b"/>
        <c:title>
          <c:tx>
            <c:rich>
              <a:bodyPr/>
              <a:lstStyle/>
              <a:p>
                <a:pPr>
                  <a:defRPr sz="1600"/>
                </a:pPr>
                <a:r>
                  <a:rPr lang="en-US" sz="1600" dirty="0"/>
                  <a:t>Instance size (# of cores)</a:t>
                </a:r>
              </a:p>
            </c:rich>
          </c:tx>
          <c:layout/>
          <c:overlay val="0"/>
        </c:title>
        <c:numFmt formatCode="General" sourceLinked="1"/>
        <c:majorTickMark val="out"/>
        <c:minorTickMark val="none"/>
        <c:tickLblPos val="nextTo"/>
        <c:crossAx val="36371072"/>
        <c:crosses val="autoZero"/>
        <c:crossBetween val="midCat"/>
      </c:valAx>
      <c:valAx>
        <c:axId val="36371072"/>
        <c:scaling>
          <c:orientation val="minMax"/>
        </c:scaling>
        <c:delete val="0"/>
        <c:axPos val="l"/>
        <c:majorGridlines/>
        <c:title>
          <c:tx>
            <c:rich>
              <a:bodyPr rot="-5400000" vert="horz"/>
              <a:lstStyle/>
              <a:p>
                <a:pPr>
                  <a:defRPr sz="1800"/>
                </a:pPr>
                <a:r>
                  <a:rPr lang="en-US" sz="1800"/>
                  <a:t>Time</a:t>
                </a:r>
                <a:r>
                  <a:rPr lang="en-US" sz="1800" baseline="0"/>
                  <a:t> to complete 1 iteration (minutes)</a:t>
                </a:r>
                <a:endParaRPr lang="en-US" sz="1800"/>
              </a:p>
            </c:rich>
          </c:tx>
          <c:layout/>
          <c:overlay val="0"/>
        </c:title>
        <c:numFmt formatCode="General" sourceLinked="1"/>
        <c:majorTickMark val="out"/>
        <c:minorTickMark val="none"/>
        <c:tickLblPos val="nextTo"/>
        <c:crossAx val="36369152"/>
        <c:crosses val="autoZero"/>
        <c:crossBetween val="midCat"/>
      </c:valAx>
    </c:plotArea>
    <c:legend>
      <c:legendPos val="b"/>
      <c:legendEntry>
        <c:idx val="0"/>
        <c:txPr>
          <a:bodyPr/>
          <a:lstStyle/>
          <a:p>
            <a:pPr>
              <a:defRPr sz="1600"/>
            </a:pPr>
            <a:endParaRPr lang="en-US"/>
          </a:p>
        </c:txPr>
      </c:legendEntry>
      <c:legendEntry>
        <c:idx val="1"/>
        <c:txPr>
          <a:bodyPr/>
          <a:lstStyle/>
          <a:p>
            <a:pPr>
              <a:defRPr sz="1600"/>
            </a:pPr>
            <a:endParaRPr lang="en-US"/>
          </a:p>
        </c:txPr>
      </c:legendEntry>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FCCC7-190D-421D-817E-FFB730F7161E}" type="doc">
      <dgm:prSet loTypeId="urn:microsoft.com/office/officeart/2005/8/layout/venn2" loCatId="relationship" qsTypeId="urn:microsoft.com/office/officeart/2005/8/quickstyle/3d2" qsCatId="3D" csTypeId="urn:microsoft.com/office/officeart/2005/8/colors/accent1_2" csCatId="accent1" phldr="1"/>
      <dgm:spPr/>
      <dgm:t>
        <a:bodyPr/>
        <a:lstStyle/>
        <a:p>
          <a:endParaRPr lang="en-US"/>
        </a:p>
      </dgm:t>
    </dgm:pt>
    <dgm:pt modelId="{DABECEC8-E07E-42F1-9D21-8EC731E75724}">
      <dgm:prSet phldrT="[Text]" custT="1"/>
      <dgm:spPr/>
      <dgm:t>
        <a:bodyPr/>
        <a:lstStyle/>
        <a:p>
          <a:r>
            <a:rPr lang="en-US" sz="2000" dirty="0" smtClean="0"/>
            <a:t>Machine learning</a:t>
          </a:r>
          <a:endParaRPr lang="en-US" sz="2000" dirty="0"/>
        </a:p>
      </dgm:t>
    </dgm:pt>
    <dgm:pt modelId="{343723CE-86B0-4D19-96A5-C6B437757A7F}" type="parTrans" cxnId="{9670A80E-53DD-45B1-8C38-2EB287B1FCBF}">
      <dgm:prSet/>
      <dgm:spPr/>
      <dgm:t>
        <a:bodyPr/>
        <a:lstStyle/>
        <a:p>
          <a:endParaRPr lang="en-US"/>
        </a:p>
      </dgm:t>
    </dgm:pt>
    <dgm:pt modelId="{552DF1E6-0193-44BA-8F01-3422DC698D10}" type="sibTrans" cxnId="{9670A80E-53DD-45B1-8C38-2EB287B1FCBF}">
      <dgm:prSet/>
      <dgm:spPr/>
      <dgm:t>
        <a:bodyPr/>
        <a:lstStyle/>
        <a:p>
          <a:endParaRPr lang="en-US"/>
        </a:p>
      </dgm:t>
    </dgm:pt>
    <dgm:pt modelId="{B46F229C-7967-42FC-8F30-00221CDD3D8D}">
      <dgm:prSet phldrT="[Text]" custT="1"/>
      <dgm:spPr/>
      <dgm:t>
        <a:bodyPr/>
        <a:lstStyle/>
        <a:p>
          <a:r>
            <a:rPr lang="en-US" sz="2000" dirty="0" smtClean="0"/>
            <a:t>Clustering</a:t>
          </a:r>
          <a:endParaRPr lang="en-US" sz="2000" dirty="0"/>
        </a:p>
      </dgm:t>
    </dgm:pt>
    <dgm:pt modelId="{8D302FCE-DD91-461E-B654-E0C3D901F19E}" type="parTrans" cxnId="{88F1CA8B-1938-4BCB-AD92-D4945C9B6CCB}">
      <dgm:prSet/>
      <dgm:spPr/>
      <dgm:t>
        <a:bodyPr/>
        <a:lstStyle/>
        <a:p>
          <a:endParaRPr lang="en-US"/>
        </a:p>
      </dgm:t>
    </dgm:pt>
    <dgm:pt modelId="{79D051B8-5EC3-4021-8F57-069AD88D638D}" type="sibTrans" cxnId="{88F1CA8B-1938-4BCB-AD92-D4945C9B6CCB}">
      <dgm:prSet/>
      <dgm:spPr/>
      <dgm:t>
        <a:bodyPr/>
        <a:lstStyle/>
        <a:p>
          <a:endParaRPr lang="en-US"/>
        </a:p>
      </dgm:t>
    </dgm:pt>
    <dgm:pt modelId="{2C38B238-9AE9-48F3-BC84-0AF315D8260E}">
      <dgm:prSet phldrT="[Text]" custT="1"/>
      <dgm:spPr/>
      <dgm:t>
        <a:bodyPr/>
        <a:lstStyle/>
        <a:p>
          <a:r>
            <a:rPr lang="en-US" sz="1400" dirty="0" smtClean="0"/>
            <a:t>Implementation on Windows Azure</a:t>
          </a:r>
          <a:endParaRPr lang="en-US" sz="1400" dirty="0"/>
        </a:p>
      </dgm:t>
    </dgm:pt>
    <dgm:pt modelId="{4BE38B76-0C69-449E-985B-C0F32F59D61E}" type="parTrans" cxnId="{19CB0F02-54EB-4163-9E96-C3EE004E0FFE}">
      <dgm:prSet/>
      <dgm:spPr/>
      <dgm:t>
        <a:bodyPr/>
        <a:lstStyle/>
        <a:p>
          <a:endParaRPr lang="en-US"/>
        </a:p>
      </dgm:t>
    </dgm:pt>
    <dgm:pt modelId="{8B0B12C2-A76B-46B0-B3FD-66216473A2BD}" type="sibTrans" cxnId="{19CB0F02-54EB-4163-9E96-C3EE004E0FFE}">
      <dgm:prSet/>
      <dgm:spPr/>
      <dgm:t>
        <a:bodyPr/>
        <a:lstStyle/>
        <a:p>
          <a:endParaRPr lang="en-US"/>
        </a:p>
      </dgm:t>
    </dgm:pt>
    <dgm:pt modelId="{0EC93F3D-4212-4BD1-8610-9FB4D2D98466}" type="pres">
      <dgm:prSet presAssocID="{36DFCCC7-190D-421D-817E-FFB730F7161E}" presName="Name0" presStyleCnt="0">
        <dgm:presLayoutVars>
          <dgm:chMax val="7"/>
          <dgm:resizeHandles val="exact"/>
        </dgm:presLayoutVars>
      </dgm:prSet>
      <dgm:spPr/>
      <dgm:t>
        <a:bodyPr/>
        <a:lstStyle/>
        <a:p>
          <a:endParaRPr lang="en-US"/>
        </a:p>
      </dgm:t>
    </dgm:pt>
    <dgm:pt modelId="{2F6A5742-1C80-4C01-8D6F-A4883350AD47}" type="pres">
      <dgm:prSet presAssocID="{36DFCCC7-190D-421D-817E-FFB730F7161E}" presName="comp1" presStyleCnt="0"/>
      <dgm:spPr/>
    </dgm:pt>
    <dgm:pt modelId="{F4D8D087-6700-4EB7-9BF2-9E858AB1B829}" type="pres">
      <dgm:prSet presAssocID="{36DFCCC7-190D-421D-817E-FFB730F7161E}" presName="circle1" presStyleLbl="node1" presStyleIdx="0" presStyleCnt="3"/>
      <dgm:spPr/>
      <dgm:t>
        <a:bodyPr/>
        <a:lstStyle/>
        <a:p>
          <a:endParaRPr lang="en-US"/>
        </a:p>
      </dgm:t>
    </dgm:pt>
    <dgm:pt modelId="{842E2D50-6F7F-4759-9408-CFD2BEA8DD4F}" type="pres">
      <dgm:prSet presAssocID="{36DFCCC7-190D-421D-817E-FFB730F7161E}" presName="c1text" presStyleLbl="node1" presStyleIdx="0" presStyleCnt="3">
        <dgm:presLayoutVars>
          <dgm:bulletEnabled val="1"/>
        </dgm:presLayoutVars>
      </dgm:prSet>
      <dgm:spPr/>
      <dgm:t>
        <a:bodyPr/>
        <a:lstStyle/>
        <a:p>
          <a:endParaRPr lang="en-US"/>
        </a:p>
      </dgm:t>
    </dgm:pt>
    <dgm:pt modelId="{2F292D54-34AA-4A4B-9AFF-C8DC42E07400}" type="pres">
      <dgm:prSet presAssocID="{36DFCCC7-190D-421D-817E-FFB730F7161E}" presName="comp2" presStyleCnt="0"/>
      <dgm:spPr/>
    </dgm:pt>
    <dgm:pt modelId="{36183BA7-AC02-443C-A357-2931B9D4E019}" type="pres">
      <dgm:prSet presAssocID="{36DFCCC7-190D-421D-817E-FFB730F7161E}" presName="circle2" presStyleLbl="node1" presStyleIdx="1" presStyleCnt="3"/>
      <dgm:spPr/>
      <dgm:t>
        <a:bodyPr/>
        <a:lstStyle/>
        <a:p>
          <a:endParaRPr lang="en-US"/>
        </a:p>
      </dgm:t>
    </dgm:pt>
    <dgm:pt modelId="{EFA72E3B-ECF1-4383-B84E-F2126573F702}" type="pres">
      <dgm:prSet presAssocID="{36DFCCC7-190D-421D-817E-FFB730F7161E}" presName="c2text" presStyleLbl="node1" presStyleIdx="1" presStyleCnt="3">
        <dgm:presLayoutVars>
          <dgm:bulletEnabled val="1"/>
        </dgm:presLayoutVars>
      </dgm:prSet>
      <dgm:spPr/>
      <dgm:t>
        <a:bodyPr/>
        <a:lstStyle/>
        <a:p>
          <a:endParaRPr lang="en-US"/>
        </a:p>
      </dgm:t>
    </dgm:pt>
    <dgm:pt modelId="{93BD3406-E653-4EE8-AC84-5B147AE1880E}" type="pres">
      <dgm:prSet presAssocID="{36DFCCC7-190D-421D-817E-FFB730F7161E}" presName="comp3" presStyleCnt="0"/>
      <dgm:spPr/>
    </dgm:pt>
    <dgm:pt modelId="{387CFCCA-3526-46B1-B3A4-27F6A0109671}" type="pres">
      <dgm:prSet presAssocID="{36DFCCC7-190D-421D-817E-FFB730F7161E}" presName="circle3" presStyleLbl="node1" presStyleIdx="2" presStyleCnt="3"/>
      <dgm:spPr/>
      <dgm:t>
        <a:bodyPr/>
        <a:lstStyle/>
        <a:p>
          <a:endParaRPr lang="en-US"/>
        </a:p>
      </dgm:t>
    </dgm:pt>
    <dgm:pt modelId="{4FD2747E-6AF3-4265-A671-62DC97B66CFB}" type="pres">
      <dgm:prSet presAssocID="{36DFCCC7-190D-421D-817E-FFB730F7161E}" presName="c3text" presStyleLbl="node1" presStyleIdx="2" presStyleCnt="3">
        <dgm:presLayoutVars>
          <dgm:bulletEnabled val="1"/>
        </dgm:presLayoutVars>
      </dgm:prSet>
      <dgm:spPr/>
      <dgm:t>
        <a:bodyPr/>
        <a:lstStyle/>
        <a:p>
          <a:endParaRPr lang="en-US"/>
        </a:p>
      </dgm:t>
    </dgm:pt>
  </dgm:ptLst>
  <dgm:cxnLst>
    <dgm:cxn modelId="{9670A80E-53DD-45B1-8C38-2EB287B1FCBF}" srcId="{36DFCCC7-190D-421D-817E-FFB730F7161E}" destId="{DABECEC8-E07E-42F1-9D21-8EC731E75724}" srcOrd="0" destOrd="0" parTransId="{343723CE-86B0-4D19-96A5-C6B437757A7F}" sibTransId="{552DF1E6-0193-44BA-8F01-3422DC698D10}"/>
    <dgm:cxn modelId="{2769584F-142F-417C-8CA1-23970AE8A361}" type="presOf" srcId="{36DFCCC7-190D-421D-817E-FFB730F7161E}" destId="{0EC93F3D-4212-4BD1-8610-9FB4D2D98466}" srcOrd="0" destOrd="0" presId="urn:microsoft.com/office/officeart/2005/8/layout/venn2"/>
    <dgm:cxn modelId="{19A9384F-D812-42AA-BD50-034567CD1B17}" type="presOf" srcId="{B46F229C-7967-42FC-8F30-00221CDD3D8D}" destId="{36183BA7-AC02-443C-A357-2931B9D4E019}" srcOrd="0" destOrd="0" presId="urn:microsoft.com/office/officeart/2005/8/layout/venn2"/>
    <dgm:cxn modelId="{77F446E3-5C04-437B-AE74-F77D4F872FF1}" type="presOf" srcId="{2C38B238-9AE9-48F3-BC84-0AF315D8260E}" destId="{387CFCCA-3526-46B1-B3A4-27F6A0109671}" srcOrd="0" destOrd="0" presId="urn:microsoft.com/office/officeart/2005/8/layout/venn2"/>
    <dgm:cxn modelId="{19CB0F02-54EB-4163-9E96-C3EE004E0FFE}" srcId="{36DFCCC7-190D-421D-817E-FFB730F7161E}" destId="{2C38B238-9AE9-48F3-BC84-0AF315D8260E}" srcOrd="2" destOrd="0" parTransId="{4BE38B76-0C69-449E-985B-C0F32F59D61E}" sibTransId="{8B0B12C2-A76B-46B0-B3FD-66216473A2BD}"/>
    <dgm:cxn modelId="{94B01E08-D590-4EBB-B45F-734D2B4BB6BB}" type="presOf" srcId="{B46F229C-7967-42FC-8F30-00221CDD3D8D}" destId="{EFA72E3B-ECF1-4383-B84E-F2126573F702}" srcOrd="1" destOrd="0" presId="urn:microsoft.com/office/officeart/2005/8/layout/venn2"/>
    <dgm:cxn modelId="{8CAD0CB6-2E29-470B-BBB2-BED984C10B88}" type="presOf" srcId="{2C38B238-9AE9-48F3-BC84-0AF315D8260E}" destId="{4FD2747E-6AF3-4265-A671-62DC97B66CFB}" srcOrd="1" destOrd="0" presId="urn:microsoft.com/office/officeart/2005/8/layout/venn2"/>
    <dgm:cxn modelId="{21925F4B-CA21-4E7E-8A34-84B5D8CC135F}" type="presOf" srcId="{DABECEC8-E07E-42F1-9D21-8EC731E75724}" destId="{842E2D50-6F7F-4759-9408-CFD2BEA8DD4F}" srcOrd="1" destOrd="0" presId="urn:microsoft.com/office/officeart/2005/8/layout/venn2"/>
    <dgm:cxn modelId="{88F1CA8B-1938-4BCB-AD92-D4945C9B6CCB}" srcId="{36DFCCC7-190D-421D-817E-FFB730F7161E}" destId="{B46F229C-7967-42FC-8F30-00221CDD3D8D}" srcOrd="1" destOrd="0" parTransId="{8D302FCE-DD91-461E-B654-E0C3D901F19E}" sibTransId="{79D051B8-5EC3-4021-8F57-069AD88D638D}"/>
    <dgm:cxn modelId="{8BBA6EF2-C4B4-4C09-BEA1-2EC6EC4DE641}" type="presOf" srcId="{DABECEC8-E07E-42F1-9D21-8EC731E75724}" destId="{F4D8D087-6700-4EB7-9BF2-9E858AB1B829}" srcOrd="0" destOrd="0" presId="urn:microsoft.com/office/officeart/2005/8/layout/venn2"/>
    <dgm:cxn modelId="{26E77400-C96B-4556-9F38-83812C0966C0}" type="presParOf" srcId="{0EC93F3D-4212-4BD1-8610-9FB4D2D98466}" destId="{2F6A5742-1C80-4C01-8D6F-A4883350AD47}" srcOrd="0" destOrd="0" presId="urn:microsoft.com/office/officeart/2005/8/layout/venn2"/>
    <dgm:cxn modelId="{0E5E6D99-162F-454F-9CAB-264710AC7B1D}" type="presParOf" srcId="{2F6A5742-1C80-4C01-8D6F-A4883350AD47}" destId="{F4D8D087-6700-4EB7-9BF2-9E858AB1B829}" srcOrd="0" destOrd="0" presId="urn:microsoft.com/office/officeart/2005/8/layout/venn2"/>
    <dgm:cxn modelId="{DE755DFA-B1EF-4D0D-A698-1A320A1E8FB4}" type="presParOf" srcId="{2F6A5742-1C80-4C01-8D6F-A4883350AD47}" destId="{842E2D50-6F7F-4759-9408-CFD2BEA8DD4F}" srcOrd="1" destOrd="0" presId="urn:microsoft.com/office/officeart/2005/8/layout/venn2"/>
    <dgm:cxn modelId="{6A3B575C-5A47-405E-A7F9-30AF79343C65}" type="presParOf" srcId="{0EC93F3D-4212-4BD1-8610-9FB4D2D98466}" destId="{2F292D54-34AA-4A4B-9AFF-C8DC42E07400}" srcOrd="1" destOrd="0" presId="urn:microsoft.com/office/officeart/2005/8/layout/venn2"/>
    <dgm:cxn modelId="{02E9FD1C-3715-4A28-95D5-45F859FEB030}" type="presParOf" srcId="{2F292D54-34AA-4A4B-9AFF-C8DC42E07400}" destId="{36183BA7-AC02-443C-A357-2931B9D4E019}" srcOrd="0" destOrd="0" presId="urn:microsoft.com/office/officeart/2005/8/layout/venn2"/>
    <dgm:cxn modelId="{5A717525-5615-4BD7-A090-4D96F0727DB8}" type="presParOf" srcId="{2F292D54-34AA-4A4B-9AFF-C8DC42E07400}" destId="{EFA72E3B-ECF1-4383-B84E-F2126573F702}" srcOrd="1" destOrd="0" presId="urn:microsoft.com/office/officeart/2005/8/layout/venn2"/>
    <dgm:cxn modelId="{780D8872-2BFA-4D0A-87F8-9B36F021F7F4}" type="presParOf" srcId="{0EC93F3D-4212-4BD1-8610-9FB4D2D98466}" destId="{93BD3406-E653-4EE8-AC84-5B147AE1880E}" srcOrd="2" destOrd="0" presId="urn:microsoft.com/office/officeart/2005/8/layout/venn2"/>
    <dgm:cxn modelId="{2FBAC037-DBBC-472E-A999-485C18EF3151}" type="presParOf" srcId="{93BD3406-E653-4EE8-AC84-5B147AE1880E}" destId="{387CFCCA-3526-46B1-B3A4-27F6A0109671}" srcOrd="0" destOrd="0" presId="urn:microsoft.com/office/officeart/2005/8/layout/venn2"/>
    <dgm:cxn modelId="{FB9735EC-B69D-4844-B770-1594D3200A52}" type="presParOf" srcId="{93BD3406-E653-4EE8-AC84-5B147AE1880E}" destId="{4FD2747E-6AF3-4265-A671-62DC97B66CF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87112-C342-4A81-84F7-8E164DD367F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22A0CEE7-F0B3-4A48-A397-85AF76016797}">
      <dgm:prSet phldrT="[Text]"/>
      <dgm:spPr/>
      <dgm:t>
        <a:bodyPr/>
        <a:lstStyle/>
        <a:p>
          <a:r>
            <a:rPr lang="en-US" dirty="0" smtClean="0"/>
            <a:t>Infrastructure</a:t>
          </a:r>
          <a:endParaRPr lang="en-US" dirty="0"/>
        </a:p>
      </dgm:t>
    </dgm:pt>
    <dgm:pt modelId="{11DC99FA-0796-467F-B29D-22B1E04E7F13}" type="parTrans" cxnId="{0D1279B9-D98C-4D10-B45B-4B46BD42C080}">
      <dgm:prSet/>
      <dgm:spPr/>
      <dgm:t>
        <a:bodyPr/>
        <a:lstStyle/>
        <a:p>
          <a:endParaRPr lang="en-US"/>
        </a:p>
      </dgm:t>
    </dgm:pt>
    <dgm:pt modelId="{AD9CC36A-731A-4EB7-A49C-DF2243F6389C}" type="sibTrans" cxnId="{0D1279B9-D98C-4D10-B45B-4B46BD42C080}">
      <dgm:prSet/>
      <dgm:spPr/>
      <dgm:t>
        <a:bodyPr/>
        <a:lstStyle/>
        <a:p>
          <a:endParaRPr lang="en-US"/>
        </a:p>
      </dgm:t>
    </dgm:pt>
    <dgm:pt modelId="{47A7556A-9974-4DC5-A4A7-E7823246147A}">
      <dgm:prSet phldrT="[Text]"/>
      <dgm:spPr/>
      <dgm:t>
        <a:bodyPr/>
        <a:lstStyle/>
        <a:p>
          <a:r>
            <a:rPr lang="en-US" dirty="0" smtClean="0"/>
            <a:t>Amazon EC2</a:t>
          </a:r>
          <a:endParaRPr lang="en-US" dirty="0"/>
        </a:p>
      </dgm:t>
    </dgm:pt>
    <dgm:pt modelId="{4E61F915-C4EB-4875-92D9-A294232E2ACB}" type="parTrans" cxnId="{19A01B7B-E17B-49E6-8E78-684CC8615FE9}">
      <dgm:prSet/>
      <dgm:spPr/>
      <dgm:t>
        <a:bodyPr/>
        <a:lstStyle/>
        <a:p>
          <a:endParaRPr lang="en-US"/>
        </a:p>
      </dgm:t>
    </dgm:pt>
    <dgm:pt modelId="{91766498-B368-4371-B6F2-4818F2BA8077}" type="sibTrans" cxnId="{19A01B7B-E17B-49E6-8E78-684CC8615FE9}">
      <dgm:prSet/>
      <dgm:spPr/>
      <dgm:t>
        <a:bodyPr/>
        <a:lstStyle/>
        <a:p>
          <a:endParaRPr lang="en-US"/>
        </a:p>
      </dgm:t>
    </dgm:pt>
    <dgm:pt modelId="{758B0518-7FAB-4297-9EC2-09854A733931}">
      <dgm:prSet phldrT="[Text]"/>
      <dgm:spPr/>
      <dgm:t>
        <a:bodyPr/>
        <a:lstStyle/>
        <a:p>
          <a:r>
            <a:rPr lang="en-US" dirty="0" smtClean="0"/>
            <a:t>Platform</a:t>
          </a:r>
          <a:endParaRPr lang="en-US" dirty="0"/>
        </a:p>
      </dgm:t>
    </dgm:pt>
    <dgm:pt modelId="{5D76BE35-134A-4F9C-8A2E-7AF64E5FD3CD}" type="parTrans" cxnId="{22C33B68-470D-43D9-BCFE-E47430EBB3A7}">
      <dgm:prSet/>
      <dgm:spPr/>
      <dgm:t>
        <a:bodyPr/>
        <a:lstStyle/>
        <a:p>
          <a:endParaRPr lang="en-US"/>
        </a:p>
      </dgm:t>
    </dgm:pt>
    <dgm:pt modelId="{A2121702-9868-4EFC-8B95-B8F3D2AD54AB}" type="sibTrans" cxnId="{22C33B68-470D-43D9-BCFE-E47430EBB3A7}">
      <dgm:prSet/>
      <dgm:spPr/>
      <dgm:t>
        <a:bodyPr/>
        <a:lstStyle/>
        <a:p>
          <a:endParaRPr lang="en-US"/>
        </a:p>
      </dgm:t>
    </dgm:pt>
    <dgm:pt modelId="{01C72B3F-CF83-47B3-9354-01BE3809AFF6}">
      <dgm:prSet phldrT="[Text]"/>
      <dgm:spPr/>
      <dgm:t>
        <a:bodyPr/>
        <a:lstStyle/>
        <a:p>
          <a:r>
            <a:rPr lang="en-US" dirty="0" smtClean="0"/>
            <a:t>Windows Azure</a:t>
          </a:r>
          <a:endParaRPr lang="en-US" dirty="0"/>
        </a:p>
      </dgm:t>
    </dgm:pt>
    <dgm:pt modelId="{97B165FE-0475-4F05-9B6B-F72216EE223C}" type="parTrans" cxnId="{0CE6F2DD-1A51-4C71-8497-FD1AC7506720}">
      <dgm:prSet/>
      <dgm:spPr/>
      <dgm:t>
        <a:bodyPr/>
        <a:lstStyle/>
        <a:p>
          <a:endParaRPr lang="en-US"/>
        </a:p>
      </dgm:t>
    </dgm:pt>
    <dgm:pt modelId="{2F99F857-1BEA-4065-8752-3CDE384FA1F1}" type="sibTrans" cxnId="{0CE6F2DD-1A51-4C71-8497-FD1AC7506720}">
      <dgm:prSet/>
      <dgm:spPr/>
      <dgm:t>
        <a:bodyPr/>
        <a:lstStyle/>
        <a:p>
          <a:endParaRPr lang="en-US"/>
        </a:p>
      </dgm:t>
    </dgm:pt>
    <dgm:pt modelId="{2B26D45F-1A3C-4122-B9A4-F92A8CB420B3}">
      <dgm:prSet phldrT="[Text]"/>
      <dgm:spPr/>
      <dgm:t>
        <a:bodyPr/>
        <a:lstStyle/>
        <a:p>
          <a:r>
            <a:rPr lang="en-US" dirty="0" smtClean="0"/>
            <a:t>Framework</a:t>
          </a:r>
          <a:endParaRPr lang="en-US" dirty="0"/>
        </a:p>
      </dgm:t>
    </dgm:pt>
    <dgm:pt modelId="{F8D0A2D0-7BF5-4719-8886-F9708683A368}" type="parTrans" cxnId="{2A8B45AE-9F2A-44C7-A1B0-A40662C1260E}">
      <dgm:prSet/>
      <dgm:spPr/>
      <dgm:t>
        <a:bodyPr/>
        <a:lstStyle/>
        <a:p>
          <a:endParaRPr lang="en-US"/>
        </a:p>
      </dgm:t>
    </dgm:pt>
    <dgm:pt modelId="{CEA5F7D7-5D24-4891-B417-3BAAFA4C733F}" type="sibTrans" cxnId="{2A8B45AE-9F2A-44C7-A1B0-A40662C1260E}">
      <dgm:prSet/>
      <dgm:spPr/>
      <dgm:t>
        <a:bodyPr/>
        <a:lstStyle/>
        <a:p>
          <a:endParaRPr lang="en-US"/>
        </a:p>
      </dgm:t>
    </dgm:pt>
    <dgm:pt modelId="{FD04EACB-3B27-4C2F-874C-30F0C35B968D}">
      <dgm:prSet phldrT="[Text]"/>
      <dgm:spPr/>
      <dgm:t>
        <a:bodyPr/>
        <a:lstStyle/>
        <a:p>
          <a:r>
            <a:rPr lang="en-US" dirty="0" smtClean="0"/>
            <a:t>MapReduce</a:t>
          </a:r>
          <a:endParaRPr lang="en-US" dirty="0"/>
        </a:p>
      </dgm:t>
    </dgm:pt>
    <dgm:pt modelId="{2BEE3300-EE7C-4848-8135-132D537CD9C2}" type="parTrans" cxnId="{CFB1984A-0B20-43C4-BEF5-C8778981351D}">
      <dgm:prSet/>
      <dgm:spPr/>
      <dgm:t>
        <a:bodyPr/>
        <a:lstStyle/>
        <a:p>
          <a:endParaRPr lang="en-US"/>
        </a:p>
      </dgm:t>
    </dgm:pt>
    <dgm:pt modelId="{F877022A-C764-41BF-9BB4-1944E209C861}" type="sibTrans" cxnId="{CFB1984A-0B20-43C4-BEF5-C8778981351D}">
      <dgm:prSet/>
      <dgm:spPr/>
      <dgm:t>
        <a:bodyPr/>
        <a:lstStyle/>
        <a:p>
          <a:endParaRPr lang="en-US"/>
        </a:p>
      </dgm:t>
    </dgm:pt>
    <dgm:pt modelId="{2FDECA19-1454-4B27-BA9B-4FE6DFF57E6E}" type="pres">
      <dgm:prSet presAssocID="{A5A87112-C342-4A81-84F7-8E164DD367F4}" presName="Name0" presStyleCnt="0">
        <dgm:presLayoutVars>
          <dgm:dir/>
          <dgm:animLvl val="lvl"/>
          <dgm:resizeHandles val="exact"/>
        </dgm:presLayoutVars>
      </dgm:prSet>
      <dgm:spPr/>
      <dgm:t>
        <a:bodyPr/>
        <a:lstStyle/>
        <a:p>
          <a:endParaRPr lang="en-US"/>
        </a:p>
      </dgm:t>
    </dgm:pt>
    <dgm:pt modelId="{B9AB6D17-88D5-46E7-875A-EF0FBFA1A791}" type="pres">
      <dgm:prSet presAssocID="{22A0CEE7-F0B3-4A48-A397-85AF76016797}" presName="compositeNode" presStyleCnt="0">
        <dgm:presLayoutVars>
          <dgm:bulletEnabled val="1"/>
        </dgm:presLayoutVars>
      </dgm:prSet>
      <dgm:spPr/>
    </dgm:pt>
    <dgm:pt modelId="{6A817400-2586-49F8-9C01-963C873954DE}" type="pres">
      <dgm:prSet presAssocID="{22A0CEE7-F0B3-4A48-A397-85AF76016797}" presName="bgRect" presStyleLbl="node1" presStyleIdx="0" presStyleCnt="3"/>
      <dgm:spPr/>
      <dgm:t>
        <a:bodyPr/>
        <a:lstStyle/>
        <a:p>
          <a:endParaRPr lang="en-US"/>
        </a:p>
      </dgm:t>
    </dgm:pt>
    <dgm:pt modelId="{01C98F80-C359-4D3B-BBF3-6B27CD621AFB}" type="pres">
      <dgm:prSet presAssocID="{22A0CEE7-F0B3-4A48-A397-85AF76016797}" presName="parentNode" presStyleLbl="node1" presStyleIdx="0" presStyleCnt="3">
        <dgm:presLayoutVars>
          <dgm:chMax val="0"/>
          <dgm:bulletEnabled val="1"/>
        </dgm:presLayoutVars>
      </dgm:prSet>
      <dgm:spPr/>
      <dgm:t>
        <a:bodyPr/>
        <a:lstStyle/>
        <a:p>
          <a:endParaRPr lang="en-US"/>
        </a:p>
      </dgm:t>
    </dgm:pt>
    <dgm:pt modelId="{35B4C71F-9DC4-4527-BA00-F65F79E89F7B}" type="pres">
      <dgm:prSet presAssocID="{22A0CEE7-F0B3-4A48-A397-85AF76016797}" presName="childNode" presStyleLbl="node1" presStyleIdx="0" presStyleCnt="3">
        <dgm:presLayoutVars>
          <dgm:bulletEnabled val="1"/>
        </dgm:presLayoutVars>
      </dgm:prSet>
      <dgm:spPr/>
      <dgm:t>
        <a:bodyPr/>
        <a:lstStyle/>
        <a:p>
          <a:endParaRPr lang="en-US"/>
        </a:p>
      </dgm:t>
    </dgm:pt>
    <dgm:pt modelId="{E807891B-D179-4A3A-BB1D-B4070429C154}" type="pres">
      <dgm:prSet presAssocID="{AD9CC36A-731A-4EB7-A49C-DF2243F6389C}" presName="hSp" presStyleCnt="0"/>
      <dgm:spPr/>
    </dgm:pt>
    <dgm:pt modelId="{350379CD-C3C4-4F03-A32B-FCF6F0BFED93}" type="pres">
      <dgm:prSet presAssocID="{AD9CC36A-731A-4EB7-A49C-DF2243F6389C}" presName="vProcSp" presStyleCnt="0"/>
      <dgm:spPr/>
    </dgm:pt>
    <dgm:pt modelId="{F0349710-7D1E-42A5-B58C-FE51DDAF62E3}" type="pres">
      <dgm:prSet presAssocID="{AD9CC36A-731A-4EB7-A49C-DF2243F6389C}" presName="vSp1" presStyleCnt="0"/>
      <dgm:spPr/>
    </dgm:pt>
    <dgm:pt modelId="{FC7F22B1-A651-42FF-8BE3-77F4E8B886D6}" type="pres">
      <dgm:prSet presAssocID="{AD9CC36A-731A-4EB7-A49C-DF2243F6389C}" presName="simulatedConn" presStyleLbl="solidFgAcc1" presStyleIdx="0" presStyleCnt="2"/>
      <dgm:spPr/>
    </dgm:pt>
    <dgm:pt modelId="{6027E20A-37BD-4D45-8804-1859B54EF837}" type="pres">
      <dgm:prSet presAssocID="{AD9CC36A-731A-4EB7-A49C-DF2243F6389C}" presName="vSp2" presStyleCnt="0"/>
      <dgm:spPr/>
    </dgm:pt>
    <dgm:pt modelId="{12965665-0F50-430A-AD45-4C298F78DC32}" type="pres">
      <dgm:prSet presAssocID="{AD9CC36A-731A-4EB7-A49C-DF2243F6389C}" presName="sibTrans" presStyleCnt="0"/>
      <dgm:spPr/>
    </dgm:pt>
    <dgm:pt modelId="{EE322234-531F-4975-A425-018DB7BA33E1}" type="pres">
      <dgm:prSet presAssocID="{758B0518-7FAB-4297-9EC2-09854A733931}" presName="compositeNode" presStyleCnt="0">
        <dgm:presLayoutVars>
          <dgm:bulletEnabled val="1"/>
        </dgm:presLayoutVars>
      </dgm:prSet>
      <dgm:spPr/>
    </dgm:pt>
    <dgm:pt modelId="{8B0924B6-8B7D-4E43-B444-6BD0A40B3EC7}" type="pres">
      <dgm:prSet presAssocID="{758B0518-7FAB-4297-9EC2-09854A733931}" presName="bgRect" presStyleLbl="node1" presStyleIdx="1" presStyleCnt="3"/>
      <dgm:spPr/>
      <dgm:t>
        <a:bodyPr/>
        <a:lstStyle/>
        <a:p>
          <a:endParaRPr lang="en-US"/>
        </a:p>
      </dgm:t>
    </dgm:pt>
    <dgm:pt modelId="{4F045A29-D1DF-4A51-9625-0A5F63216928}" type="pres">
      <dgm:prSet presAssocID="{758B0518-7FAB-4297-9EC2-09854A733931}" presName="parentNode" presStyleLbl="node1" presStyleIdx="1" presStyleCnt="3">
        <dgm:presLayoutVars>
          <dgm:chMax val="0"/>
          <dgm:bulletEnabled val="1"/>
        </dgm:presLayoutVars>
      </dgm:prSet>
      <dgm:spPr/>
      <dgm:t>
        <a:bodyPr/>
        <a:lstStyle/>
        <a:p>
          <a:endParaRPr lang="en-US"/>
        </a:p>
      </dgm:t>
    </dgm:pt>
    <dgm:pt modelId="{1342EBD3-B9A3-4DE2-B762-85F96A5564BB}" type="pres">
      <dgm:prSet presAssocID="{758B0518-7FAB-4297-9EC2-09854A733931}" presName="childNode" presStyleLbl="node1" presStyleIdx="1" presStyleCnt="3">
        <dgm:presLayoutVars>
          <dgm:bulletEnabled val="1"/>
        </dgm:presLayoutVars>
      </dgm:prSet>
      <dgm:spPr/>
      <dgm:t>
        <a:bodyPr/>
        <a:lstStyle/>
        <a:p>
          <a:endParaRPr lang="en-US"/>
        </a:p>
      </dgm:t>
    </dgm:pt>
    <dgm:pt modelId="{39110C5E-BD9C-4C70-BE50-128A43997F08}" type="pres">
      <dgm:prSet presAssocID="{A2121702-9868-4EFC-8B95-B8F3D2AD54AB}" presName="hSp" presStyleCnt="0"/>
      <dgm:spPr/>
    </dgm:pt>
    <dgm:pt modelId="{72ED5433-8A38-454F-AAEF-F6B00825E571}" type="pres">
      <dgm:prSet presAssocID="{A2121702-9868-4EFC-8B95-B8F3D2AD54AB}" presName="vProcSp" presStyleCnt="0"/>
      <dgm:spPr/>
    </dgm:pt>
    <dgm:pt modelId="{3CDB39A5-1581-4197-9270-713185472E19}" type="pres">
      <dgm:prSet presAssocID="{A2121702-9868-4EFC-8B95-B8F3D2AD54AB}" presName="vSp1" presStyleCnt="0"/>
      <dgm:spPr/>
    </dgm:pt>
    <dgm:pt modelId="{0AAA3AC8-9200-48DF-BAC2-F33048CB7572}" type="pres">
      <dgm:prSet presAssocID="{A2121702-9868-4EFC-8B95-B8F3D2AD54AB}" presName="simulatedConn" presStyleLbl="solidFgAcc1" presStyleIdx="1" presStyleCnt="2"/>
      <dgm:spPr/>
    </dgm:pt>
    <dgm:pt modelId="{C8BCBEDE-76A6-4C70-87F2-3B61652EA9C6}" type="pres">
      <dgm:prSet presAssocID="{A2121702-9868-4EFC-8B95-B8F3D2AD54AB}" presName="vSp2" presStyleCnt="0"/>
      <dgm:spPr/>
    </dgm:pt>
    <dgm:pt modelId="{B756C437-A7CD-48EA-9C94-FBC5AB6D130C}" type="pres">
      <dgm:prSet presAssocID="{A2121702-9868-4EFC-8B95-B8F3D2AD54AB}" presName="sibTrans" presStyleCnt="0"/>
      <dgm:spPr/>
    </dgm:pt>
    <dgm:pt modelId="{35237154-E65B-46D2-921F-6088CBB1DA4E}" type="pres">
      <dgm:prSet presAssocID="{2B26D45F-1A3C-4122-B9A4-F92A8CB420B3}" presName="compositeNode" presStyleCnt="0">
        <dgm:presLayoutVars>
          <dgm:bulletEnabled val="1"/>
        </dgm:presLayoutVars>
      </dgm:prSet>
      <dgm:spPr/>
    </dgm:pt>
    <dgm:pt modelId="{8B922BAD-4CC4-46A8-9456-5419F91284E4}" type="pres">
      <dgm:prSet presAssocID="{2B26D45F-1A3C-4122-B9A4-F92A8CB420B3}" presName="bgRect" presStyleLbl="node1" presStyleIdx="2" presStyleCnt="3"/>
      <dgm:spPr/>
      <dgm:t>
        <a:bodyPr/>
        <a:lstStyle/>
        <a:p>
          <a:endParaRPr lang="en-US"/>
        </a:p>
      </dgm:t>
    </dgm:pt>
    <dgm:pt modelId="{33D31E85-B005-4B50-8FE0-9178930DF0D9}" type="pres">
      <dgm:prSet presAssocID="{2B26D45F-1A3C-4122-B9A4-F92A8CB420B3}" presName="parentNode" presStyleLbl="node1" presStyleIdx="2" presStyleCnt="3">
        <dgm:presLayoutVars>
          <dgm:chMax val="0"/>
          <dgm:bulletEnabled val="1"/>
        </dgm:presLayoutVars>
      </dgm:prSet>
      <dgm:spPr/>
      <dgm:t>
        <a:bodyPr/>
        <a:lstStyle/>
        <a:p>
          <a:endParaRPr lang="en-US"/>
        </a:p>
      </dgm:t>
    </dgm:pt>
    <dgm:pt modelId="{2A5D773A-DF0B-42EF-A313-51A4F5F32FE0}" type="pres">
      <dgm:prSet presAssocID="{2B26D45F-1A3C-4122-B9A4-F92A8CB420B3}" presName="childNode" presStyleLbl="node1" presStyleIdx="2" presStyleCnt="3">
        <dgm:presLayoutVars>
          <dgm:bulletEnabled val="1"/>
        </dgm:presLayoutVars>
      </dgm:prSet>
      <dgm:spPr/>
      <dgm:t>
        <a:bodyPr/>
        <a:lstStyle/>
        <a:p>
          <a:endParaRPr lang="en-US"/>
        </a:p>
      </dgm:t>
    </dgm:pt>
  </dgm:ptLst>
  <dgm:cxnLst>
    <dgm:cxn modelId="{37CCC9C6-B3D1-402C-9953-CA936CD52F9F}" type="presOf" srcId="{2B26D45F-1A3C-4122-B9A4-F92A8CB420B3}" destId="{8B922BAD-4CC4-46A8-9456-5419F91284E4}" srcOrd="0" destOrd="0" presId="urn:microsoft.com/office/officeart/2005/8/layout/hProcess7"/>
    <dgm:cxn modelId="{0CE6F2DD-1A51-4C71-8497-FD1AC7506720}" srcId="{758B0518-7FAB-4297-9EC2-09854A733931}" destId="{01C72B3F-CF83-47B3-9354-01BE3809AFF6}" srcOrd="0" destOrd="0" parTransId="{97B165FE-0475-4F05-9B6B-F72216EE223C}" sibTransId="{2F99F857-1BEA-4065-8752-3CDE384FA1F1}"/>
    <dgm:cxn modelId="{8594025E-A900-404A-BB04-7B0429DBD8E8}" type="presOf" srcId="{22A0CEE7-F0B3-4A48-A397-85AF76016797}" destId="{6A817400-2586-49F8-9C01-963C873954DE}" srcOrd="0" destOrd="0" presId="urn:microsoft.com/office/officeart/2005/8/layout/hProcess7"/>
    <dgm:cxn modelId="{8DAEC919-5800-48F8-85C8-3F0B70A32DC5}" type="presOf" srcId="{47A7556A-9974-4DC5-A4A7-E7823246147A}" destId="{35B4C71F-9DC4-4527-BA00-F65F79E89F7B}" srcOrd="0" destOrd="0" presId="urn:microsoft.com/office/officeart/2005/8/layout/hProcess7"/>
    <dgm:cxn modelId="{969A7944-A593-4AD1-AFCC-779B503619FD}" type="presOf" srcId="{2B26D45F-1A3C-4122-B9A4-F92A8CB420B3}" destId="{33D31E85-B005-4B50-8FE0-9178930DF0D9}" srcOrd="1" destOrd="0" presId="urn:microsoft.com/office/officeart/2005/8/layout/hProcess7"/>
    <dgm:cxn modelId="{5224729D-92AC-4805-8179-5E61C767D58D}" type="presOf" srcId="{22A0CEE7-F0B3-4A48-A397-85AF76016797}" destId="{01C98F80-C359-4D3B-BBF3-6B27CD621AFB}" srcOrd="1" destOrd="0" presId="urn:microsoft.com/office/officeart/2005/8/layout/hProcess7"/>
    <dgm:cxn modelId="{22C33B68-470D-43D9-BCFE-E47430EBB3A7}" srcId="{A5A87112-C342-4A81-84F7-8E164DD367F4}" destId="{758B0518-7FAB-4297-9EC2-09854A733931}" srcOrd="1" destOrd="0" parTransId="{5D76BE35-134A-4F9C-8A2E-7AF64E5FD3CD}" sibTransId="{A2121702-9868-4EFC-8B95-B8F3D2AD54AB}"/>
    <dgm:cxn modelId="{FDB56E50-D247-44EE-8FEB-916D0CC2C2D1}" type="presOf" srcId="{758B0518-7FAB-4297-9EC2-09854A733931}" destId="{8B0924B6-8B7D-4E43-B444-6BD0A40B3EC7}" srcOrd="0" destOrd="0" presId="urn:microsoft.com/office/officeart/2005/8/layout/hProcess7"/>
    <dgm:cxn modelId="{4BE25EFA-6A45-481E-83FD-E32D35B2E713}" type="presOf" srcId="{A5A87112-C342-4A81-84F7-8E164DD367F4}" destId="{2FDECA19-1454-4B27-BA9B-4FE6DFF57E6E}" srcOrd="0" destOrd="0" presId="urn:microsoft.com/office/officeart/2005/8/layout/hProcess7"/>
    <dgm:cxn modelId="{197F4397-ABE7-42FA-AF6B-9CB552F776B7}" type="presOf" srcId="{758B0518-7FAB-4297-9EC2-09854A733931}" destId="{4F045A29-D1DF-4A51-9625-0A5F63216928}" srcOrd="1" destOrd="0" presId="urn:microsoft.com/office/officeart/2005/8/layout/hProcess7"/>
    <dgm:cxn modelId="{CFB1984A-0B20-43C4-BEF5-C8778981351D}" srcId="{2B26D45F-1A3C-4122-B9A4-F92A8CB420B3}" destId="{FD04EACB-3B27-4C2F-874C-30F0C35B968D}" srcOrd="0" destOrd="0" parTransId="{2BEE3300-EE7C-4848-8135-132D537CD9C2}" sibTransId="{F877022A-C764-41BF-9BB4-1944E209C861}"/>
    <dgm:cxn modelId="{6DD9F9EA-4432-4A7C-BD72-62D0FE65F942}" type="presOf" srcId="{01C72B3F-CF83-47B3-9354-01BE3809AFF6}" destId="{1342EBD3-B9A3-4DE2-B762-85F96A5564BB}" srcOrd="0" destOrd="0" presId="urn:microsoft.com/office/officeart/2005/8/layout/hProcess7"/>
    <dgm:cxn modelId="{19A01B7B-E17B-49E6-8E78-684CC8615FE9}" srcId="{22A0CEE7-F0B3-4A48-A397-85AF76016797}" destId="{47A7556A-9974-4DC5-A4A7-E7823246147A}" srcOrd="0" destOrd="0" parTransId="{4E61F915-C4EB-4875-92D9-A294232E2ACB}" sibTransId="{91766498-B368-4371-B6F2-4818F2BA8077}"/>
    <dgm:cxn modelId="{39A9AF27-65EA-42E8-8395-7C5273F9E189}" type="presOf" srcId="{FD04EACB-3B27-4C2F-874C-30F0C35B968D}" destId="{2A5D773A-DF0B-42EF-A313-51A4F5F32FE0}" srcOrd="0" destOrd="0" presId="urn:microsoft.com/office/officeart/2005/8/layout/hProcess7"/>
    <dgm:cxn modelId="{0D1279B9-D98C-4D10-B45B-4B46BD42C080}" srcId="{A5A87112-C342-4A81-84F7-8E164DD367F4}" destId="{22A0CEE7-F0B3-4A48-A397-85AF76016797}" srcOrd="0" destOrd="0" parTransId="{11DC99FA-0796-467F-B29D-22B1E04E7F13}" sibTransId="{AD9CC36A-731A-4EB7-A49C-DF2243F6389C}"/>
    <dgm:cxn modelId="{2A8B45AE-9F2A-44C7-A1B0-A40662C1260E}" srcId="{A5A87112-C342-4A81-84F7-8E164DD367F4}" destId="{2B26D45F-1A3C-4122-B9A4-F92A8CB420B3}" srcOrd="2" destOrd="0" parTransId="{F8D0A2D0-7BF5-4719-8886-F9708683A368}" sibTransId="{CEA5F7D7-5D24-4891-B417-3BAAFA4C733F}"/>
    <dgm:cxn modelId="{8A9B91B3-A43B-4CE4-9A04-02682C63B409}" type="presParOf" srcId="{2FDECA19-1454-4B27-BA9B-4FE6DFF57E6E}" destId="{B9AB6D17-88D5-46E7-875A-EF0FBFA1A791}" srcOrd="0" destOrd="0" presId="urn:microsoft.com/office/officeart/2005/8/layout/hProcess7"/>
    <dgm:cxn modelId="{B0EB71FF-ED86-44E9-8608-F218A757D456}" type="presParOf" srcId="{B9AB6D17-88D5-46E7-875A-EF0FBFA1A791}" destId="{6A817400-2586-49F8-9C01-963C873954DE}" srcOrd="0" destOrd="0" presId="urn:microsoft.com/office/officeart/2005/8/layout/hProcess7"/>
    <dgm:cxn modelId="{33728C04-7B9E-41EF-9C9A-33167CCB1721}" type="presParOf" srcId="{B9AB6D17-88D5-46E7-875A-EF0FBFA1A791}" destId="{01C98F80-C359-4D3B-BBF3-6B27CD621AFB}" srcOrd="1" destOrd="0" presId="urn:microsoft.com/office/officeart/2005/8/layout/hProcess7"/>
    <dgm:cxn modelId="{D39260BC-E2B4-47DE-956C-0188AF63735D}" type="presParOf" srcId="{B9AB6D17-88D5-46E7-875A-EF0FBFA1A791}" destId="{35B4C71F-9DC4-4527-BA00-F65F79E89F7B}" srcOrd="2" destOrd="0" presId="urn:microsoft.com/office/officeart/2005/8/layout/hProcess7"/>
    <dgm:cxn modelId="{222508D3-543F-452B-BEE3-015790980918}" type="presParOf" srcId="{2FDECA19-1454-4B27-BA9B-4FE6DFF57E6E}" destId="{E807891B-D179-4A3A-BB1D-B4070429C154}" srcOrd="1" destOrd="0" presId="urn:microsoft.com/office/officeart/2005/8/layout/hProcess7"/>
    <dgm:cxn modelId="{15D3B4F0-DA4D-49E1-B22A-A022B06CD03C}" type="presParOf" srcId="{2FDECA19-1454-4B27-BA9B-4FE6DFF57E6E}" destId="{350379CD-C3C4-4F03-A32B-FCF6F0BFED93}" srcOrd="2" destOrd="0" presId="urn:microsoft.com/office/officeart/2005/8/layout/hProcess7"/>
    <dgm:cxn modelId="{2B2B6848-9708-4348-8682-A0E977657160}" type="presParOf" srcId="{350379CD-C3C4-4F03-A32B-FCF6F0BFED93}" destId="{F0349710-7D1E-42A5-B58C-FE51DDAF62E3}" srcOrd="0" destOrd="0" presId="urn:microsoft.com/office/officeart/2005/8/layout/hProcess7"/>
    <dgm:cxn modelId="{EA1B7DAC-A59D-43CC-BD82-15C4954E6802}" type="presParOf" srcId="{350379CD-C3C4-4F03-A32B-FCF6F0BFED93}" destId="{FC7F22B1-A651-42FF-8BE3-77F4E8B886D6}" srcOrd="1" destOrd="0" presId="urn:microsoft.com/office/officeart/2005/8/layout/hProcess7"/>
    <dgm:cxn modelId="{AAEC8042-5D85-4CA1-A9F0-33A3613446EE}" type="presParOf" srcId="{350379CD-C3C4-4F03-A32B-FCF6F0BFED93}" destId="{6027E20A-37BD-4D45-8804-1859B54EF837}" srcOrd="2" destOrd="0" presId="urn:microsoft.com/office/officeart/2005/8/layout/hProcess7"/>
    <dgm:cxn modelId="{BBEB5485-6162-4F20-8349-E0B0D6FF798B}" type="presParOf" srcId="{2FDECA19-1454-4B27-BA9B-4FE6DFF57E6E}" destId="{12965665-0F50-430A-AD45-4C298F78DC32}" srcOrd="3" destOrd="0" presId="urn:microsoft.com/office/officeart/2005/8/layout/hProcess7"/>
    <dgm:cxn modelId="{4FFDE5B5-4A12-46ED-8F91-B5E8A0F446D3}" type="presParOf" srcId="{2FDECA19-1454-4B27-BA9B-4FE6DFF57E6E}" destId="{EE322234-531F-4975-A425-018DB7BA33E1}" srcOrd="4" destOrd="0" presId="urn:microsoft.com/office/officeart/2005/8/layout/hProcess7"/>
    <dgm:cxn modelId="{23C15707-B307-479B-89BA-CA3CFB9F1398}" type="presParOf" srcId="{EE322234-531F-4975-A425-018DB7BA33E1}" destId="{8B0924B6-8B7D-4E43-B444-6BD0A40B3EC7}" srcOrd="0" destOrd="0" presId="urn:microsoft.com/office/officeart/2005/8/layout/hProcess7"/>
    <dgm:cxn modelId="{3E090C52-20AA-414D-A397-DA7ACB344963}" type="presParOf" srcId="{EE322234-531F-4975-A425-018DB7BA33E1}" destId="{4F045A29-D1DF-4A51-9625-0A5F63216928}" srcOrd="1" destOrd="0" presId="urn:microsoft.com/office/officeart/2005/8/layout/hProcess7"/>
    <dgm:cxn modelId="{73B7914C-0743-48D9-B4B5-A411AF7EEE37}" type="presParOf" srcId="{EE322234-531F-4975-A425-018DB7BA33E1}" destId="{1342EBD3-B9A3-4DE2-B762-85F96A5564BB}" srcOrd="2" destOrd="0" presId="urn:microsoft.com/office/officeart/2005/8/layout/hProcess7"/>
    <dgm:cxn modelId="{FCBDB0AB-15DB-4A61-9E0C-75223C5EFA21}" type="presParOf" srcId="{2FDECA19-1454-4B27-BA9B-4FE6DFF57E6E}" destId="{39110C5E-BD9C-4C70-BE50-128A43997F08}" srcOrd="5" destOrd="0" presId="urn:microsoft.com/office/officeart/2005/8/layout/hProcess7"/>
    <dgm:cxn modelId="{26E6E575-3A52-48BD-AB90-C22EDFA84FB0}" type="presParOf" srcId="{2FDECA19-1454-4B27-BA9B-4FE6DFF57E6E}" destId="{72ED5433-8A38-454F-AAEF-F6B00825E571}" srcOrd="6" destOrd="0" presId="urn:microsoft.com/office/officeart/2005/8/layout/hProcess7"/>
    <dgm:cxn modelId="{D2DD1906-50A3-4C57-B4E0-C0FC079C4C67}" type="presParOf" srcId="{72ED5433-8A38-454F-AAEF-F6B00825E571}" destId="{3CDB39A5-1581-4197-9270-713185472E19}" srcOrd="0" destOrd="0" presId="urn:microsoft.com/office/officeart/2005/8/layout/hProcess7"/>
    <dgm:cxn modelId="{AE7534D1-C140-4B55-ABE1-378056E48905}" type="presParOf" srcId="{72ED5433-8A38-454F-AAEF-F6B00825E571}" destId="{0AAA3AC8-9200-48DF-BAC2-F33048CB7572}" srcOrd="1" destOrd="0" presId="urn:microsoft.com/office/officeart/2005/8/layout/hProcess7"/>
    <dgm:cxn modelId="{0EB53227-2F70-43C3-863E-C675F26E2EE0}" type="presParOf" srcId="{72ED5433-8A38-454F-AAEF-F6B00825E571}" destId="{C8BCBEDE-76A6-4C70-87F2-3B61652EA9C6}" srcOrd="2" destOrd="0" presId="urn:microsoft.com/office/officeart/2005/8/layout/hProcess7"/>
    <dgm:cxn modelId="{779BDE4D-18D0-407C-819D-39E9077C0BA6}" type="presParOf" srcId="{2FDECA19-1454-4B27-BA9B-4FE6DFF57E6E}" destId="{B756C437-A7CD-48EA-9C94-FBC5AB6D130C}" srcOrd="7" destOrd="0" presId="urn:microsoft.com/office/officeart/2005/8/layout/hProcess7"/>
    <dgm:cxn modelId="{5619D1D7-09D9-4EF3-B46B-E89CE1F6EB1D}" type="presParOf" srcId="{2FDECA19-1454-4B27-BA9B-4FE6DFF57E6E}" destId="{35237154-E65B-46D2-921F-6088CBB1DA4E}" srcOrd="8" destOrd="0" presId="urn:microsoft.com/office/officeart/2005/8/layout/hProcess7"/>
    <dgm:cxn modelId="{1BEF1A1B-FBDD-4AB8-9C9C-39F653FFE991}" type="presParOf" srcId="{35237154-E65B-46D2-921F-6088CBB1DA4E}" destId="{8B922BAD-4CC4-46A8-9456-5419F91284E4}" srcOrd="0" destOrd="0" presId="urn:microsoft.com/office/officeart/2005/8/layout/hProcess7"/>
    <dgm:cxn modelId="{9DFA93CD-2955-42A0-A5C6-821B12158B00}" type="presParOf" srcId="{35237154-E65B-46D2-921F-6088CBB1DA4E}" destId="{33D31E85-B005-4B50-8FE0-9178930DF0D9}" srcOrd="1" destOrd="0" presId="urn:microsoft.com/office/officeart/2005/8/layout/hProcess7"/>
    <dgm:cxn modelId="{B56C3375-9E17-4CBA-AFE0-309EB703EBC2}" type="presParOf" srcId="{35237154-E65B-46D2-921F-6088CBB1DA4E}" destId="{2A5D773A-DF0B-42EF-A313-51A4F5F32FE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8D087-6700-4EB7-9BF2-9E858AB1B829}">
      <dsp:nvSpPr>
        <dsp:cNvPr id="0" name=""/>
        <dsp:cNvSpPr/>
      </dsp:nvSpPr>
      <dsp:spPr>
        <a:xfrm>
          <a:off x="0" y="647700"/>
          <a:ext cx="3962400" cy="39624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Machine learning</a:t>
          </a:r>
          <a:endParaRPr lang="en-US" sz="2000" kern="1200" dirty="0"/>
        </a:p>
      </dsp:txBody>
      <dsp:txXfrm>
        <a:off x="1288770" y="845820"/>
        <a:ext cx="1384858" cy="594360"/>
      </dsp:txXfrm>
    </dsp:sp>
    <dsp:sp modelId="{36183BA7-AC02-443C-A357-2931B9D4E019}">
      <dsp:nvSpPr>
        <dsp:cNvPr id="0" name=""/>
        <dsp:cNvSpPr/>
      </dsp:nvSpPr>
      <dsp:spPr>
        <a:xfrm>
          <a:off x="495299" y="1638299"/>
          <a:ext cx="2971800" cy="2971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Clustering</a:t>
          </a:r>
          <a:endParaRPr lang="en-US" sz="2000" kern="1200" dirty="0"/>
        </a:p>
      </dsp:txBody>
      <dsp:txXfrm>
        <a:off x="1288770" y="1824037"/>
        <a:ext cx="1384858" cy="557212"/>
      </dsp:txXfrm>
    </dsp:sp>
    <dsp:sp modelId="{387CFCCA-3526-46B1-B3A4-27F6A0109671}">
      <dsp:nvSpPr>
        <dsp:cNvPr id="0" name=""/>
        <dsp:cNvSpPr/>
      </dsp:nvSpPr>
      <dsp:spPr>
        <a:xfrm>
          <a:off x="990600" y="2628900"/>
          <a:ext cx="1981200" cy="19812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Implementation on Windows Azure</a:t>
          </a:r>
          <a:endParaRPr lang="en-US" sz="1400" kern="1200" dirty="0"/>
        </a:p>
      </dsp:txBody>
      <dsp:txXfrm>
        <a:off x="1280740" y="3124200"/>
        <a:ext cx="1400919" cy="99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17400-2586-49F8-9C01-963C873954DE}">
      <dsp:nvSpPr>
        <dsp:cNvPr id="0" name=""/>
        <dsp:cNvSpPr/>
      </dsp:nvSpPr>
      <dsp:spPr>
        <a:xfrm>
          <a:off x="553" y="0"/>
          <a:ext cx="2382440" cy="175259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smtClean="0"/>
            <a:t>Infrastructure</a:t>
          </a:r>
          <a:endParaRPr lang="en-US" sz="1900" kern="1200" dirty="0"/>
        </a:p>
      </dsp:txBody>
      <dsp:txXfrm rot="16200000">
        <a:off x="-479768" y="480321"/>
        <a:ext cx="1437131" cy="476488"/>
      </dsp:txXfrm>
    </dsp:sp>
    <dsp:sp modelId="{35B4C71F-9DC4-4527-BA00-F65F79E89F7B}">
      <dsp:nvSpPr>
        <dsp:cNvPr id="0" name=""/>
        <dsp:cNvSpPr/>
      </dsp:nvSpPr>
      <dsp:spPr>
        <a:xfrm>
          <a:off x="477041" y="0"/>
          <a:ext cx="1774918" cy="1752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Amazon EC2</a:t>
          </a:r>
          <a:endParaRPr lang="en-US" sz="2800" kern="1200" dirty="0"/>
        </a:p>
      </dsp:txBody>
      <dsp:txXfrm>
        <a:off x="477041" y="0"/>
        <a:ext cx="1774918" cy="1752599"/>
      </dsp:txXfrm>
    </dsp:sp>
    <dsp:sp modelId="{8B0924B6-8B7D-4E43-B444-6BD0A40B3EC7}">
      <dsp:nvSpPr>
        <dsp:cNvPr id="0" name=""/>
        <dsp:cNvSpPr/>
      </dsp:nvSpPr>
      <dsp:spPr>
        <a:xfrm>
          <a:off x="2466379" y="0"/>
          <a:ext cx="2382440" cy="175259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smtClean="0"/>
            <a:t>Platform</a:t>
          </a:r>
          <a:endParaRPr lang="en-US" sz="1900" kern="1200" dirty="0"/>
        </a:p>
      </dsp:txBody>
      <dsp:txXfrm rot="16200000">
        <a:off x="1986057" y="480321"/>
        <a:ext cx="1437131" cy="476488"/>
      </dsp:txXfrm>
    </dsp:sp>
    <dsp:sp modelId="{FC7F22B1-A651-42FF-8BE3-77F4E8B886D6}">
      <dsp:nvSpPr>
        <dsp:cNvPr id="0" name=""/>
        <dsp:cNvSpPr/>
      </dsp:nvSpPr>
      <dsp:spPr>
        <a:xfrm rot="5400000">
          <a:off x="2349436" y="1324629"/>
          <a:ext cx="257710" cy="35736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42EBD3-B9A3-4DE2-B762-85F96A5564BB}">
      <dsp:nvSpPr>
        <dsp:cNvPr id="0" name=""/>
        <dsp:cNvSpPr/>
      </dsp:nvSpPr>
      <dsp:spPr>
        <a:xfrm>
          <a:off x="2942867" y="0"/>
          <a:ext cx="1774918" cy="1752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Windows Azure</a:t>
          </a:r>
          <a:endParaRPr lang="en-US" sz="2800" kern="1200" dirty="0"/>
        </a:p>
      </dsp:txBody>
      <dsp:txXfrm>
        <a:off x="2942867" y="0"/>
        <a:ext cx="1774918" cy="1752599"/>
      </dsp:txXfrm>
    </dsp:sp>
    <dsp:sp modelId="{8B922BAD-4CC4-46A8-9456-5419F91284E4}">
      <dsp:nvSpPr>
        <dsp:cNvPr id="0" name=""/>
        <dsp:cNvSpPr/>
      </dsp:nvSpPr>
      <dsp:spPr>
        <a:xfrm>
          <a:off x="4932205" y="0"/>
          <a:ext cx="2382440" cy="175259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smtClean="0"/>
            <a:t>Framework</a:t>
          </a:r>
          <a:endParaRPr lang="en-US" sz="1900" kern="1200" dirty="0"/>
        </a:p>
      </dsp:txBody>
      <dsp:txXfrm rot="16200000">
        <a:off x="4451883" y="480321"/>
        <a:ext cx="1437131" cy="476488"/>
      </dsp:txXfrm>
    </dsp:sp>
    <dsp:sp modelId="{0AAA3AC8-9200-48DF-BAC2-F33048CB7572}">
      <dsp:nvSpPr>
        <dsp:cNvPr id="0" name=""/>
        <dsp:cNvSpPr/>
      </dsp:nvSpPr>
      <dsp:spPr>
        <a:xfrm rot="5400000">
          <a:off x="4815262" y="1324629"/>
          <a:ext cx="257710" cy="35736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5D773A-DF0B-42EF-A313-51A4F5F32FE0}">
      <dsp:nvSpPr>
        <dsp:cNvPr id="0" name=""/>
        <dsp:cNvSpPr/>
      </dsp:nvSpPr>
      <dsp:spPr>
        <a:xfrm>
          <a:off x="5408693" y="0"/>
          <a:ext cx="1774918" cy="1752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MapReduce</a:t>
          </a:r>
          <a:endParaRPr lang="en-US" sz="2800" kern="1200" dirty="0"/>
        </a:p>
      </dsp:txBody>
      <dsp:txXfrm>
        <a:off x="5408693" y="0"/>
        <a:ext cx="1774918" cy="17525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5723" cy="464820"/>
          </a:xfrm>
          <a:prstGeom prst="rect">
            <a:avLst/>
          </a:prstGeom>
        </p:spPr>
        <p:txBody>
          <a:bodyPr vert="horz" lIns="91360" tIns="45680" rIns="91360" bIns="45680" rtlCol="0"/>
          <a:lstStyle>
            <a:lvl1pPr algn="l">
              <a:defRPr sz="1200"/>
            </a:lvl1pPr>
          </a:lstStyle>
          <a:p>
            <a:endParaRPr lang="en-US"/>
          </a:p>
        </p:txBody>
      </p:sp>
      <p:sp>
        <p:nvSpPr>
          <p:cNvPr id="3" name="Date Placeholder 2"/>
          <p:cNvSpPr>
            <a:spLocks noGrp="1"/>
          </p:cNvSpPr>
          <p:nvPr>
            <p:ph type="dt" sz="quarter" idx="1"/>
          </p:nvPr>
        </p:nvSpPr>
        <p:spPr>
          <a:xfrm>
            <a:off x="3966743" y="0"/>
            <a:ext cx="3035723" cy="464820"/>
          </a:xfrm>
          <a:prstGeom prst="rect">
            <a:avLst/>
          </a:prstGeom>
        </p:spPr>
        <p:txBody>
          <a:bodyPr vert="horz" lIns="91360" tIns="45680" rIns="91360" bIns="45680" rtlCol="0"/>
          <a:lstStyle>
            <a:lvl1pPr algn="r">
              <a:defRPr sz="1200"/>
            </a:lvl1pPr>
          </a:lstStyle>
          <a:p>
            <a:fld id="{6AB2412A-8B7B-481B-AC7D-2494240DC56A}" type="datetimeFigureOut">
              <a:rPr lang="en-US" smtClean="0"/>
              <a:t>8/13/2010</a:t>
            </a:fld>
            <a:endParaRPr lang="en-US"/>
          </a:p>
        </p:txBody>
      </p:sp>
      <p:sp>
        <p:nvSpPr>
          <p:cNvPr id="4" name="Footer Placeholder 3"/>
          <p:cNvSpPr>
            <a:spLocks noGrp="1"/>
          </p:cNvSpPr>
          <p:nvPr>
            <p:ph type="ftr" sz="quarter" idx="2"/>
          </p:nvPr>
        </p:nvSpPr>
        <p:spPr>
          <a:xfrm>
            <a:off x="2" y="8823644"/>
            <a:ext cx="3035723" cy="464820"/>
          </a:xfrm>
          <a:prstGeom prst="rect">
            <a:avLst/>
          </a:prstGeom>
        </p:spPr>
        <p:txBody>
          <a:bodyPr vert="horz" lIns="91360" tIns="45680" rIns="91360" bIns="45680" rtlCol="0" anchor="b"/>
          <a:lstStyle>
            <a:lvl1pPr algn="l">
              <a:defRPr sz="1200"/>
            </a:lvl1pPr>
          </a:lstStyle>
          <a:p>
            <a:endParaRPr lang="en-US"/>
          </a:p>
        </p:txBody>
      </p:sp>
      <p:sp>
        <p:nvSpPr>
          <p:cNvPr id="5" name="Slide Number Placeholder 4"/>
          <p:cNvSpPr>
            <a:spLocks noGrp="1"/>
          </p:cNvSpPr>
          <p:nvPr>
            <p:ph type="sldNum" sz="quarter" idx="3"/>
          </p:nvPr>
        </p:nvSpPr>
        <p:spPr>
          <a:xfrm>
            <a:off x="3966743" y="8823644"/>
            <a:ext cx="3035723" cy="464820"/>
          </a:xfrm>
          <a:prstGeom prst="rect">
            <a:avLst/>
          </a:prstGeom>
        </p:spPr>
        <p:txBody>
          <a:bodyPr vert="horz" lIns="91360" tIns="45680" rIns="91360" bIns="45680" rtlCol="0" anchor="b"/>
          <a:lstStyle>
            <a:lvl1pPr algn="r">
              <a:defRPr sz="1200"/>
            </a:lvl1pPr>
          </a:lstStyle>
          <a:p>
            <a:fld id="{79636A3C-DB2A-4672-85EF-40A887047FA4}" type="slidenum">
              <a:rPr lang="en-US" smtClean="0"/>
              <a:t>‹#›</a:t>
            </a:fld>
            <a:endParaRPr lang="en-US"/>
          </a:p>
        </p:txBody>
      </p:sp>
    </p:spTree>
    <p:extLst>
      <p:ext uri="{BB962C8B-B14F-4D97-AF65-F5344CB8AC3E}">
        <p14:creationId xmlns:p14="http://schemas.microsoft.com/office/powerpoint/2010/main" val="872193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Notes Placeholder 8"/>
          <p:cNvSpPr>
            <a:spLocks noGrp="1"/>
          </p:cNvSpPr>
          <p:nvPr>
            <p:ph type="body" sz="quarter" idx="3"/>
          </p:nvPr>
        </p:nvSpPr>
        <p:spPr>
          <a:xfrm>
            <a:off x="700088" y="4413250"/>
            <a:ext cx="5603875" cy="41798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5"/>
          </p:nvPr>
        </p:nvSpPr>
        <p:spPr>
          <a:xfrm>
            <a:off x="3967163" y="8823325"/>
            <a:ext cx="3035300" cy="465138"/>
          </a:xfrm>
          <a:prstGeom prst="rect">
            <a:avLst/>
          </a:prstGeom>
        </p:spPr>
        <p:txBody>
          <a:bodyPr vert="horz" lIns="91440" tIns="45720" rIns="91440" bIns="45720" rtlCol="0" anchor="b"/>
          <a:lstStyle>
            <a:lvl1pPr algn="r">
              <a:defRPr sz="1200"/>
            </a:lvl1pPr>
          </a:lstStyle>
          <a:p>
            <a:fld id="{1CD624F4-46BB-41B3-B3B3-B84A11CD7FC1}" type="slidenum">
              <a:rPr lang="en-US" smtClean="0"/>
              <a:t>‹#›</a:t>
            </a:fld>
            <a:endParaRPr lang="en-US"/>
          </a:p>
        </p:txBody>
      </p:sp>
      <p:sp>
        <p:nvSpPr>
          <p:cNvPr id="11" name="Header Placeholder 10"/>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13" name="Footer Placeholder 12"/>
          <p:cNvSpPr>
            <a:spLocks noGrp="1"/>
          </p:cNvSpPr>
          <p:nvPr>
            <p:ph type="ftr" sz="quarter" idx="4"/>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14" name="Date Placeholder 13"/>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70043C0A-7FEF-4A65-9D43-4B7CC925C644}" type="datetimeFigureOut">
              <a:rPr lang="en-US" smtClean="0"/>
              <a:t>8/13/2010</a:t>
            </a:fld>
            <a:endParaRPr lang="en-US"/>
          </a:p>
        </p:txBody>
      </p:sp>
    </p:spTree>
    <p:extLst>
      <p:ext uri="{BB962C8B-B14F-4D97-AF65-F5344CB8AC3E}">
        <p14:creationId xmlns:p14="http://schemas.microsoft.com/office/powerpoint/2010/main" val="74076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Hi everyone! Thanks</a:t>
            </a:r>
            <a:r>
              <a:rPr lang="en-US" baseline="0" dirty="0" smtClean="0"/>
              <a:t> for taking the time to come to my presentation.</a:t>
            </a:r>
          </a:p>
          <a:p>
            <a:endParaRPr lang="en-US" baseline="0" dirty="0" smtClean="0"/>
          </a:p>
          <a:p>
            <a:r>
              <a:rPr lang="en-US" dirty="0" smtClean="0"/>
              <a:t>I’m Ankur</a:t>
            </a:r>
            <a:r>
              <a:rPr lang="en-US" baseline="0" dirty="0" smtClean="0"/>
              <a:t> Dave. I’m an intern in XCG, and I’ll be talking to you today about my project this summer: CloudClustering.</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a:t>
            </a:fld>
            <a:endParaRPr lang="en-US"/>
          </a:p>
        </p:txBody>
      </p:sp>
    </p:spTree>
    <p:extLst>
      <p:ext uri="{BB962C8B-B14F-4D97-AF65-F5344CB8AC3E}">
        <p14:creationId xmlns:p14="http://schemas.microsoft.com/office/powerpoint/2010/main" val="75334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pPr marL="0" marR="0" lvl="0" indent="-398"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Windows Azure,</a:t>
            </a:r>
            <a:r>
              <a:rPr lang="en-US" baseline="0" dirty="0" smtClean="0"/>
              <a:t> of course, is Microsoft’s cloud platform.</a:t>
            </a:r>
          </a:p>
          <a:p>
            <a:pPr marL="0" lvl="0" indent="-398">
              <a:buFont typeface="Arial" pitchFamily="34" charset="0"/>
              <a:buNone/>
            </a:pPr>
            <a:endParaRPr lang="en-US" baseline="0" dirty="0" smtClean="0"/>
          </a:p>
          <a:p>
            <a:pPr marL="0" lvl="0" indent="-398">
              <a:buFont typeface="Arial" pitchFamily="34" charset="0"/>
              <a:buNone/>
            </a:pPr>
            <a:r>
              <a:rPr lang="en-US" baseline="0" dirty="0" smtClean="0"/>
              <a:t>My goal this summer was to explore </a:t>
            </a:r>
            <a:r>
              <a:rPr lang="en-US" b="1" baseline="0" dirty="0" smtClean="0"/>
              <a:t>how suitable Azure is for data-intensive research</a:t>
            </a:r>
            <a:r>
              <a:rPr lang="en-US" baseline="0" dirty="0" smtClean="0"/>
              <a:t>, by building a large-scale clustering algorithm on Azure that is the </a:t>
            </a:r>
            <a:r>
              <a:rPr lang="en-US" b="1" baseline="0" dirty="0" smtClean="0"/>
              <a:t>first step towards a machine learning toolkit on the cloud</a:t>
            </a:r>
            <a:r>
              <a:rPr lang="en-US" baseline="0" dirty="0" smtClean="0"/>
              <a:t>.</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10</a:t>
            </a:fld>
            <a:endParaRPr lang="en-US"/>
          </a:p>
        </p:txBody>
      </p:sp>
    </p:spTree>
    <p:extLst>
      <p:ext uri="{BB962C8B-B14F-4D97-AF65-F5344CB8AC3E}">
        <p14:creationId xmlns:p14="http://schemas.microsoft.com/office/powerpoint/2010/main" val="285138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Here are some key</a:t>
            </a:r>
            <a:r>
              <a:rPr lang="en-US" baseline="0" dirty="0" smtClean="0"/>
              <a:t> terms in Azure. I’ll be using these throughout the rest of the talk.</a:t>
            </a:r>
          </a:p>
          <a:p>
            <a:endParaRPr lang="en-US" baseline="0" dirty="0" smtClean="0"/>
          </a:p>
          <a:p>
            <a:pPr marL="171450" indent="-171450">
              <a:buFont typeface="Arial" pitchFamily="34" charset="0"/>
              <a:buChar char="•"/>
            </a:pPr>
            <a:r>
              <a:rPr lang="en-US" b="1" dirty="0" smtClean="0"/>
              <a:t>Instance:</a:t>
            </a:r>
            <a:r>
              <a:rPr lang="en-US" dirty="0" smtClean="0"/>
              <a:t> A</a:t>
            </a:r>
            <a:r>
              <a:rPr lang="en-US" baseline="0" dirty="0" smtClean="0"/>
              <a:t> virtual machine managed by Windows Azure that runs user code.</a:t>
            </a:r>
          </a:p>
          <a:p>
            <a:pPr marL="0" indent="0">
              <a:buFont typeface="Arial" pitchFamily="34" charset="0"/>
              <a:buNone/>
            </a:pPr>
            <a:endParaRPr lang="en-US" baseline="0" dirty="0" smtClean="0"/>
          </a:p>
          <a:p>
            <a:pPr marL="171450" indent="-171450" defTabSz="913602">
              <a:buFont typeface="Arial" pitchFamily="34" charset="0"/>
              <a:buChar char="•"/>
            </a:pPr>
            <a:r>
              <a:rPr lang="en-US" b="1" dirty="0" smtClean="0"/>
              <a:t>Block Blobs:</a:t>
            </a:r>
            <a:r>
              <a:rPr lang="en-US" baseline="0" dirty="0" smtClean="0"/>
              <a:t> Store named files. Random reads are supported. Writes must be done in blocks, which are uploaded in any order and then committed in the order they should appear.</a:t>
            </a:r>
          </a:p>
          <a:p>
            <a:pPr marL="171450" indent="-171450" defTabSz="913602">
              <a:buFont typeface="Arial" pitchFamily="34" charset="0"/>
              <a:buChar char="•"/>
            </a:pPr>
            <a:endParaRPr lang="en-US" baseline="0" dirty="0" smtClean="0"/>
          </a:p>
          <a:p>
            <a:pPr marL="171450" indent="-171450" defTabSz="913602">
              <a:buFont typeface="Arial" pitchFamily="34" charset="0"/>
              <a:buChar char="•"/>
            </a:pPr>
            <a:r>
              <a:rPr lang="en-US" b="1" baseline="0" dirty="0" smtClean="0"/>
              <a:t>Queues:</a:t>
            </a:r>
            <a:r>
              <a:rPr lang="en-US" baseline="0" dirty="0" smtClean="0"/>
              <a:t> Reliably deliver small messages between instances.</a:t>
            </a:r>
          </a:p>
          <a:p>
            <a:pPr marL="171450" indent="-171450" defTabSz="913602">
              <a:buFont typeface="Arial" pitchFamily="34" charset="0"/>
              <a:buChar char="•"/>
            </a:pPr>
            <a:endParaRPr lang="en-US" baseline="0" dirty="0" smtClean="0"/>
          </a:p>
          <a:p>
            <a:pPr marL="171450" indent="-171450" defTabSz="913602">
              <a:buFont typeface="Arial" pitchFamily="34" charset="0"/>
              <a:buChar char="•"/>
            </a:pPr>
            <a:r>
              <a:rPr lang="en-US" b="1" baseline="0" dirty="0" smtClean="0"/>
              <a:t>Tables:</a:t>
            </a:r>
            <a:r>
              <a:rPr lang="en-US" baseline="0" dirty="0" smtClean="0"/>
              <a:t> Store query-able lists of entities. Not a relational database, so you can’t do cross-table queries.</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11</a:t>
            </a:fld>
            <a:endParaRPr lang="en-US"/>
          </a:p>
        </p:txBody>
      </p:sp>
    </p:spTree>
    <p:extLst>
      <p:ext uri="{BB962C8B-B14F-4D97-AF65-F5344CB8AC3E}">
        <p14:creationId xmlns:p14="http://schemas.microsoft.com/office/powerpoint/2010/main" val="389578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Clustering was the problem that I was</a:t>
            </a:r>
            <a:r>
              <a:rPr lang="en-US" baseline="0" dirty="0" smtClean="0"/>
              <a:t> attempting to solve. Here’s some background into that.</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12</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pPr marL="0" indent="0">
              <a:buFont typeface="Arial" pitchFamily="34" charset="0"/>
              <a:buNone/>
            </a:pPr>
            <a:r>
              <a:rPr lang="en-US" baseline="0" dirty="0" smtClean="0"/>
              <a:t>Clustering is </a:t>
            </a:r>
            <a:r>
              <a:rPr lang="en-US" b="1" baseline="0" dirty="0" smtClean="0"/>
              <a:t>a</a:t>
            </a:r>
            <a:r>
              <a:rPr lang="en-US" b="1" dirty="0" smtClean="0"/>
              <a:t>ssigning a set of data points into similar subsets</a:t>
            </a:r>
            <a:r>
              <a:rPr lang="en-US" dirty="0" smtClean="0"/>
              <a:t>. It’s heavily used in machine learning</a:t>
            </a:r>
            <a:r>
              <a:rPr lang="en-US" baseline="0" dirty="0" smtClean="0"/>
              <a:t> and </a:t>
            </a:r>
            <a:r>
              <a:rPr lang="en-US" dirty="0" smtClean="0"/>
              <a:t>data mining. There are many examples</a:t>
            </a:r>
            <a:r>
              <a:rPr lang="en-US" baseline="0" dirty="0" smtClean="0"/>
              <a:t> of clustering. Here’s just one…</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13</a:t>
            </a:fld>
            <a:endParaRPr lang="en-US"/>
          </a:p>
        </p:txBody>
      </p:sp>
    </p:spTree>
    <p:extLst>
      <p:ext uri="{BB962C8B-B14F-4D97-AF65-F5344CB8AC3E}">
        <p14:creationId xmlns:p14="http://schemas.microsoft.com/office/powerpoint/2010/main" val="63618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This is Bing News. Every</a:t>
            </a:r>
            <a:r>
              <a:rPr lang="en-US" baseline="0" dirty="0" smtClean="0"/>
              <a:t> article has a link to “More stories,” that takes you to…</a:t>
            </a:r>
          </a:p>
        </p:txBody>
      </p:sp>
      <p:sp>
        <p:nvSpPr>
          <p:cNvPr id="4" name="Slide Number Placeholder 3"/>
          <p:cNvSpPr>
            <a:spLocks noGrp="1"/>
          </p:cNvSpPr>
          <p:nvPr>
            <p:ph type="sldNum" sz="quarter" idx="10"/>
          </p:nvPr>
        </p:nvSpPr>
        <p:spPr/>
        <p:txBody>
          <a:bodyPr/>
          <a:lstStyle/>
          <a:p>
            <a:fld id="{1CD624F4-46BB-41B3-B3B3-B84A11CD7FC1}" type="slidenum">
              <a:rPr lang="en-US" smtClean="0"/>
              <a:t>14</a:t>
            </a:fld>
            <a:endParaRPr lang="en-US"/>
          </a:p>
        </p:txBody>
      </p:sp>
    </p:spTree>
    <p:extLst>
      <p:ext uri="{BB962C8B-B14F-4D97-AF65-F5344CB8AC3E}">
        <p14:creationId xmlns:p14="http://schemas.microsoft.com/office/powerpoint/2010/main" val="323653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 a</a:t>
            </a:r>
            <a:r>
              <a:rPr lang="en-US" baseline="0" dirty="0" smtClean="0"/>
              <a:t> list of news articles about the same topic.</a:t>
            </a:r>
          </a:p>
          <a:p>
            <a:endParaRPr lang="en-US" baseline="0" dirty="0" smtClean="0"/>
          </a:p>
          <a:p>
            <a:r>
              <a:rPr lang="en-US" baseline="0" dirty="0" smtClean="0"/>
              <a:t>Bing News uses clustering to group articles together, so it can show these kinds of lists.</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15</a:t>
            </a:fld>
            <a:endParaRPr lang="en-US"/>
          </a:p>
        </p:txBody>
      </p:sp>
    </p:spTree>
    <p:extLst>
      <p:ext uri="{BB962C8B-B14F-4D97-AF65-F5344CB8AC3E}">
        <p14:creationId xmlns:p14="http://schemas.microsoft.com/office/powerpoint/2010/main" val="351449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One popular</a:t>
            </a:r>
            <a:r>
              <a:rPr lang="en-US" baseline="0" dirty="0" smtClean="0"/>
              <a:t> clustering algorithm is called k-means.</a:t>
            </a:r>
          </a:p>
          <a:p>
            <a:endParaRPr lang="en-US" baseline="0" dirty="0" smtClean="0"/>
          </a:p>
          <a:p>
            <a:r>
              <a:rPr lang="en-US" baseline="0" dirty="0" smtClean="0"/>
              <a:t>The name comes from the fact that it groups data points around </a:t>
            </a:r>
            <a:r>
              <a:rPr lang="en-US" b="1" i="1" baseline="0" dirty="0" smtClean="0"/>
              <a:t>k</a:t>
            </a:r>
            <a:r>
              <a:rPr lang="en-US" b="1" i="0" baseline="0" dirty="0" smtClean="0"/>
              <a:t> mean points</a:t>
            </a:r>
            <a:r>
              <a:rPr lang="en-US" b="0" i="0" baseline="0" dirty="0" smtClean="0"/>
              <a:t>, such that the </a:t>
            </a:r>
            <a:r>
              <a:rPr lang="en-US" b="1" i="0" baseline="0" dirty="0" smtClean="0"/>
              <a:t>sum of the r-squared distances from each point to its cluster’s mean point</a:t>
            </a:r>
            <a:r>
              <a:rPr lang="en-US" b="0" i="0" baseline="0" dirty="0" smtClean="0"/>
              <a:t> is minimized.</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start with a set of data points, and a value for how many clusters to group them into -- k.</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16</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pPr defTabSz="913602">
              <a:defRPr/>
            </a:pPr>
            <a:r>
              <a:rPr lang="en-US" baseline="0" dirty="0" smtClean="0"/>
              <a:t>As humans, we know that the points should probably be clustered like this. I’ll briefly step through how the k-means algorithm arrives at this result.</a:t>
            </a:r>
            <a:endParaRPr lang="en-US" dirty="0" smtClean="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17</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First</a:t>
            </a:r>
            <a:r>
              <a:rPr lang="en-US" baseline="0" dirty="0" smtClean="0"/>
              <a:t> we generate k random centroids. Centroids are special points that define each cluster. Every point in a cluster is closer to that cluster’s centroid than to any other centroid.</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18</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After</a:t>
            </a:r>
            <a:r>
              <a:rPr lang="en-US" baseline="0" dirty="0" smtClean="0"/>
              <a:t> generating the random centroids, we assign each point to the closest centroid. This is k-</a:t>
            </a:r>
            <a:r>
              <a:rPr lang="en-US" baseline="0" dirty="0" err="1" smtClean="0"/>
              <a:t>means’s</a:t>
            </a:r>
            <a:r>
              <a:rPr lang="en-US" baseline="0" dirty="0" smtClean="0"/>
              <a:t> first pass at clustering.</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19</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Here’s the layout of</a:t>
            </a:r>
            <a:r>
              <a:rPr lang="en-US" baseline="0" dirty="0" smtClean="0"/>
              <a:t> what I’ll be talking about. I’ll cover what went into CloudClustering, how the system actually works, and the findings from this research.</a:t>
            </a:r>
          </a:p>
          <a:p>
            <a:endParaRPr lang="en-US" baseline="0" dirty="0" smtClean="0"/>
          </a:p>
          <a:p>
            <a:r>
              <a:rPr lang="en-US" baseline="0" dirty="0" smtClean="0"/>
              <a:t>There’s a lot of content to cover, so I’ll move quickly, but please do stop me whenever you have any questions.</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2</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Now</a:t>
            </a:r>
            <a:r>
              <a:rPr lang="en-US" baseline="0" dirty="0" smtClean="0"/>
              <a:t> we’re starting the second pass. We improve the centroids by moving them to the average – mean – of the points that they own.</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20</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So</a:t>
            </a:r>
            <a:r>
              <a:rPr lang="en-US" baseline="0" dirty="0" smtClean="0"/>
              <a:t> now we do the same thing as before -- we assign each point to the closest centroid. The clusters are looking better now.</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21</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Again</a:t>
            </a:r>
            <a:r>
              <a:rPr lang="en-US" baseline="0" dirty="0" smtClean="0"/>
              <a:t> we move the centroids to the average of the points that they own.</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22</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And so on, until </a:t>
            </a:r>
            <a:r>
              <a:rPr lang="en-US" baseline="0" dirty="0" smtClean="0"/>
              <a:t>no points move between clusters from one iteration to the next. That’s our stopping condition.</a:t>
            </a:r>
            <a:endParaRPr lang="en-US" dirty="0" smtClean="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23</a:t>
            </a:fld>
            <a:endParaRPr lang="en-US"/>
          </a:p>
        </p:txBody>
      </p:sp>
    </p:spTree>
    <p:extLst>
      <p:ext uri="{BB962C8B-B14F-4D97-AF65-F5344CB8AC3E}">
        <p14:creationId xmlns:p14="http://schemas.microsoft.com/office/powerpoint/2010/main" val="81961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Finally,</a:t>
            </a:r>
            <a:r>
              <a:rPr lang="en-US" baseline="0" dirty="0" smtClean="0"/>
              <a:t> here’s some prior work related to </a:t>
            </a:r>
            <a:r>
              <a:rPr lang="en-US" baseline="0" dirty="0" err="1" smtClean="0"/>
              <a:t>CloudClustering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24</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K-Means</a:t>
            </a:r>
            <a:r>
              <a:rPr lang="en-US" baseline="0" dirty="0" smtClean="0"/>
              <a:t> has been implemented on a variety of frameworks – </a:t>
            </a:r>
            <a:r>
              <a:rPr lang="en-US" baseline="0" dirty="0" err="1" smtClean="0"/>
              <a:t>MapReduce</a:t>
            </a:r>
            <a:r>
              <a:rPr lang="en-US" baseline="0" dirty="0" smtClean="0"/>
              <a:t>, Dryad…</a:t>
            </a:r>
          </a:p>
          <a:p>
            <a:r>
              <a:rPr lang="en-US" baseline="0" dirty="0" smtClean="0"/>
              <a:t>There’s even a relatively simple Azure implementation called </a:t>
            </a:r>
            <a:r>
              <a:rPr lang="en-US" baseline="0" dirty="0" err="1" smtClean="0"/>
              <a:t>Cloudster</a:t>
            </a:r>
            <a:r>
              <a:rPr lang="en-US" baseline="0" dirty="0" smtClean="0"/>
              <a:t>.</a:t>
            </a:r>
          </a:p>
          <a:p>
            <a:pPr marL="0" indent="0">
              <a:buFont typeface="Arial" pitchFamily="34" charset="0"/>
              <a:buNone/>
            </a:pPr>
            <a:endParaRPr lang="en-US" baseline="0" dirty="0" smtClean="0"/>
          </a:p>
          <a:p>
            <a:pPr marL="0" indent="0">
              <a:buFont typeface="Arial" pitchFamily="34" charset="0"/>
              <a:buNone/>
            </a:pPr>
            <a:r>
              <a:rPr lang="en-US" baseline="0" dirty="0" smtClean="0"/>
              <a:t>This work helps give insights into the </a:t>
            </a:r>
            <a:r>
              <a:rPr lang="en-US" b="1" baseline="0" dirty="0" smtClean="0"/>
              <a:t>basic structure </a:t>
            </a:r>
            <a:r>
              <a:rPr lang="en-US" baseline="0" dirty="0" smtClean="0"/>
              <a:t>of CloudClustering, our Azure k-means implementation.</a:t>
            </a:r>
          </a:p>
          <a:p>
            <a:pPr marL="0" indent="0">
              <a:buFont typeface="Arial" pitchFamily="34" charset="0"/>
              <a:buNone/>
            </a:pPr>
            <a:endParaRPr lang="en-US" baseline="0" dirty="0" smtClean="0"/>
          </a:p>
          <a:p>
            <a:pPr marL="0" indent="0">
              <a:buFont typeface="Arial" pitchFamily="34" charset="0"/>
              <a:buNone/>
            </a:pPr>
            <a:r>
              <a:rPr lang="en-US" baseline="0" dirty="0" smtClean="0"/>
              <a:t>CloudClustering builds off of this knowledge, and additionally takes advantage of </a:t>
            </a:r>
            <a:r>
              <a:rPr lang="en-US" b="1" baseline="0" dirty="0" smtClean="0"/>
              <a:t>Azure-specific features that offer increased performance</a:t>
            </a:r>
            <a:r>
              <a:rPr lang="en-US" baseline="0" dirty="0" smtClean="0"/>
              <a:t>.</a:t>
            </a:r>
          </a:p>
          <a:p>
            <a:pPr marL="0" indent="0">
              <a:buFont typeface="Arial" pitchFamily="34" charset="0"/>
              <a:buNone/>
            </a:pPr>
            <a:endParaRPr lang="en-US" baseline="0" dirty="0" smtClean="0"/>
          </a:p>
          <a:p>
            <a:pPr marL="0" indent="0">
              <a:buFont typeface="Arial" pitchFamily="34" charset="0"/>
              <a:buNone/>
            </a:pPr>
            <a:r>
              <a:rPr lang="en-US" baseline="0" dirty="0" smtClean="0"/>
              <a:t>And the deeper goal with CloudClustering is to </a:t>
            </a:r>
            <a:r>
              <a:rPr lang="en-US" b="1" baseline="0" dirty="0" smtClean="0"/>
              <a:t>gain experience in building data-intensive algorithms for Azure</a:t>
            </a:r>
            <a:r>
              <a:rPr lang="en-US" baseline="0" dirty="0" smtClean="0"/>
              <a:t>.</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25</a:t>
            </a:fld>
            <a:endParaRPr lang="en-US"/>
          </a:p>
        </p:txBody>
      </p:sp>
    </p:spTree>
    <p:extLst>
      <p:ext uri="{BB962C8B-B14F-4D97-AF65-F5344CB8AC3E}">
        <p14:creationId xmlns:p14="http://schemas.microsoft.com/office/powerpoint/2010/main" val="80088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Now I’ll go into</a:t>
            </a:r>
            <a:r>
              <a:rPr lang="en-US" baseline="0" dirty="0" smtClean="0"/>
              <a:t> detail about the </a:t>
            </a:r>
            <a:r>
              <a:rPr lang="en-US" baseline="0" dirty="0" err="1" smtClean="0"/>
              <a:t>CloudClustering</a:t>
            </a:r>
            <a:r>
              <a:rPr lang="en-US" baseline="0" dirty="0" smtClean="0"/>
              <a:t> system.</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26</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Here’s the k-means algorithm we just saw. This is serial – it</a:t>
            </a:r>
            <a:r>
              <a:rPr lang="en-US" baseline="0" dirty="0" smtClean="0"/>
              <a:t> only runs on one machine. This will be slow for large data sets.</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27</a:t>
            </a:fld>
            <a:endParaRPr lang="en-US"/>
          </a:p>
        </p:txBody>
      </p:sp>
    </p:spTree>
    <p:extLst>
      <p:ext uri="{BB962C8B-B14F-4D97-AF65-F5344CB8AC3E}">
        <p14:creationId xmlns:p14="http://schemas.microsoft.com/office/powerpoint/2010/main" val="3182279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Here is how to parallelize k-means so that it can run on multiple machines.</a:t>
            </a:r>
            <a:endParaRPr lang="en-US" baseline="0" dirty="0" smtClean="0"/>
          </a:p>
          <a:p>
            <a:endParaRPr lang="en-US" baseline="0" dirty="0" smtClean="0"/>
          </a:p>
          <a:p>
            <a:r>
              <a:rPr lang="en-US" baseline="0" dirty="0" smtClean="0"/>
              <a:t>We split up the points into partitions and give one partition to each worker. The workers then assign their partition of points to centroids.</a:t>
            </a:r>
          </a:p>
          <a:p>
            <a:endParaRPr lang="en-US" baseline="0" dirty="0" smtClean="0"/>
          </a:p>
          <a:p>
            <a:r>
              <a:rPr lang="en-US" baseline="0" dirty="0" smtClean="0"/>
              <a:t>The very important difference lies in how the centroids are recalculated.</a:t>
            </a:r>
          </a:p>
          <a:p>
            <a:pPr marL="171300" indent="-171300">
              <a:buFont typeface="Arial" pitchFamily="34" charset="0"/>
              <a:buChar char="•"/>
            </a:pPr>
            <a:r>
              <a:rPr lang="en-US" baseline="0" dirty="0" smtClean="0"/>
              <a:t>In the serial algorithm, we sum up all of the points in each cluster, and divide that by the number of points in the cluster. That gives us the average.</a:t>
            </a:r>
          </a:p>
          <a:p>
            <a:pPr marL="171300" indent="-171300">
              <a:buFont typeface="Arial" pitchFamily="34" charset="0"/>
              <a:buChar char="•"/>
            </a:pPr>
            <a:r>
              <a:rPr lang="en-US" baseline="0" dirty="0" smtClean="0"/>
              <a:t>If we had the server do that in the parallel algorithm, it would have to iterate over all the points all over again. There must be a better way.</a:t>
            </a:r>
          </a:p>
          <a:p>
            <a:pPr marL="171300" indent="-171300">
              <a:buFont typeface="Arial" pitchFamily="34" charset="0"/>
              <a:buChar char="•"/>
            </a:pPr>
            <a:r>
              <a:rPr lang="en-US" baseline="0" dirty="0" smtClean="0"/>
              <a:t>And there is --</a:t>
            </a:r>
          </a:p>
          <a:p>
            <a:pPr marL="628102" lvl="1" indent="-171300">
              <a:buFont typeface="Arial" pitchFamily="34" charset="0"/>
              <a:buChar char="•"/>
            </a:pPr>
            <a:r>
              <a:rPr lang="en-US" baseline="0" dirty="0" smtClean="0"/>
              <a:t>The workers calculate the sum of all of the points in each cluster </a:t>
            </a:r>
            <a:r>
              <a:rPr lang="en-US" i="1" baseline="0" dirty="0" smtClean="0"/>
              <a:t>in their partition</a:t>
            </a:r>
            <a:r>
              <a:rPr lang="en-US" i="0" baseline="0" dirty="0" smtClean="0"/>
              <a:t>, and the number of points in each cluster </a:t>
            </a:r>
            <a:r>
              <a:rPr lang="en-US" i="1" baseline="0" dirty="0" smtClean="0"/>
              <a:t>in their partition</a:t>
            </a:r>
            <a:r>
              <a:rPr lang="en-US" i="0" baseline="0" dirty="0" smtClean="0"/>
              <a:t>.</a:t>
            </a:r>
          </a:p>
          <a:p>
            <a:pPr marL="628102" lvl="1" indent="-171300">
              <a:buFont typeface="Arial" pitchFamily="34" charset="0"/>
              <a:buChar char="•"/>
            </a:pPr>
            <a:r>
              <a:rPr lang="en-US" i="0" baseline="0" dirty="0" smtClean="0"/>
              <a:t>But then instead of dividing these two number to get an average for the partition, they just return the two number separately.</a:t>
            </a:r>
          </a:p>
          <a:p>
            <a:pPr marL="628102" lvl="1" indent="-171300">
              <a:buFont typeface="Arial" pitchFamily="34" charset="0"/>
              <a:buChar char="•"/>
            </a:pPr>
            <a:r>
              <a:rPr lang="en-US" baseline="0" dirty="0" smtClean="0"/>
              <a:t>Then, to find the new location of a particular centroid, the server just has to add up all the point sums for that centroid, and all the numbers of points for that centroid, and divide those two to get the new average centroid location.</a:t>
            </a:r>
          </a:p>
          <a:p>
            <a:pPr marL="628102" lvl="1" indent="-171300">
              <a:buFont typeface="Arial" pitchFamily="34" charset="0"/>
              <a:buChar char="•"/>
            </a:pPr>
            <a:r>
              <a:rPr lang="en-US" baseline="0" dirty="0" smtClean="0"/>
              <a:t>Essentially, the final location for a particular centroid is the weighted average of all the workers’ opinions of where it should be.</a:t>
            </a:r>
          </a:p>
          <a:p>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28</a:t>
            </a:fld>
            <a:endParaRPr lang="en-US"/>
          </a:p>
        </p:txBody>
      </p:sp>
    </p:spTree>
    <p:extLst>
      <p:ext uri="{BB962C8B-B14F-4D97-AF65-F5344CB8AC3E}">
        <p14:creationId xmlns:p14="http://schemas.microsoft.com/office/powerpoint/2010/main" val="1667629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baseline="0" dirty="0" smtClean="0"/>
              <a:t>Here is how </a:t>
            </a:r>
            <a:r>
              <a:rPr lang="en-US" baseline="0" dirty="0" err="1" smtClean="0"/>
              <a:t>CloudClustering</a:t>
            </a:r>
            <a:r>
              <a:rPr lang="en-US" baseline="0" dirty="0" smtClean="0"/>
              <a:t> implements that parallel algorithm on Azure. I’ll walk you through how each step of the algorithm maps to Azure.</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29</a:t>
            </a:fld>
            <a:endParaRPr lang="en-US"/>
          </a:p>
        </p:txBody>
      </p:sp>
    </p:spTree>
    <p:extLst>
      <p:ext uri="{BB962C8B-B14F-4D97-AF65-F5344CB8AC3E}">
        <p14:creationId xmlns:p14="http://schemas.microsoft.com/office/powerpoint/2010/main" val="79810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First, a little about me.</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3</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pPr marL="228401" indent="-228401">
              <a:buFont typeface="+mj-lt"/>
              <a:buAutoNum type="arabicPeriod"/>
            </a:pPr>
            <a:r>
              <a:rPr lang="en-US" baseline="0" dirty="0" smtClean="0"/>
              <a:t>In the initialization step, a Server instance creates two blobs: one containing a list of points, and one containing a list of random centroids.</a:t>
            </a:r>
          </a:p>
          <a:p>
            <a:pPr marL="228401" indent="-228401">
              <a:buFont typeface="+mj-lt"/>
              <a:buAutoNum type="arabicPeriod"/>
            </a:pPr>
            <a:r>
              <a:rPr lang="en-US" baseline="0" dirty="0" smtClean="0"/>
              <a:t>In the Split Points into Partitions step, the Server uses queue messages to assign each worker a partition of those points.</a:t>
            </a:r>
          </a:p>
          <a:p>
            <a:pPr marL="228401" marR="0" indent="-228401"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Each worker assigns its partition of points to the closest centroids, and updates the points in the central blob.</a:t>
            </a:r>
          </a:p>
          <a:p>
            <a:pPr marL="228401" marR="0" indent="-228401"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Each worker calculates the partial point sum and number of points that belong to each centroid. It also calculates the number of points reassigned to new centroids. (This actually happens during the previous step to avoid iterating over the data twice.) It returns this data to the Server using queue messages.</a:t>
            </a:r>
          </a:p>
          <a:p>
            <a:pPr marL="228401" marR="0" indent="-228401"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server recalculates the centroids using the data returned by the workers. For each centroid, it divides the total point sum by the total number of points to find the new centroid.</a:t>
            </a:r>
          </a:p>
          <a:p>
            <a:pPr marL="228401" marR="0" indent="-228401"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If the total number of points changed by the workers is greater than 0, then the server starts a new iteration, splitting the points blob into partitions and assigning each one to a worker.</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30</a:t>
            </a:fld>
            <a:endParaRPr lang="en-US"/>
          </a:p>
        </p:txBody>
      </p:sp>
    </p:spTree>
    <p:extLst>
      <p:ext uri="{BB962C8B-B14F-4D97-AF65-F5344CB8AC3E}">
        <p14:creationId xmlns:p14="http://schemas.microsoft.com/office/powerpoint/2010/main" val="1362886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Next I’d like to go in</a:t>
            </a:r>
            <a:r>
              <a:rPr lang="en-US" baseline="0" dirty="0" smtClean="0"/>
              <a:t> depth into these four features of CloudClustering. Each one leverages a unique property of the cloud.</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31</a:t>
            </a:fld>
            <a:endParaRPr lang="en-US"/>
          </a:p>
        </p:txBody>
      </p:sp>
    </p:spTree>
    <p:extLst>
      <p:ext uri="{BB962C8B-B14F-4D97-AF65-F5344CB8AC3E}">
        <p14:creationId xmlns:p14="http://schemas.microsoft.com/office/powerpoint/2010/main" val="898894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Azure provides a way to ask</a:t>
            </a:r>
            <a:r>
              <a:rPr lang="en-US" baseline="0" dirty="0" smtClean="0"/>
              <a:t> for instances with 1, 2, 4, or 8 cores, through a parameter called the instance size.</a:t>
            </a:r>
          </a:p>
          <a:p>
            <a:endParaRPr lang="en-US" baseline="0" dirty="0" smtClean="0"/>
          </a:p>
          <a:p>
            <a:r>
              <a:rPr lang="en-US" baseline="0" dirty="0" smtClean="0"/>
              <a:t>CloudClustering uses threads to take advantage of these cores. Each thread opens a separate input and output stream to get the points in its partition and process them. Distributing the I/O across threads helps to take advantage of the network bandwidth.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way to do this is to use PLINQ, a .NET language feature that automatically handles parallelism on the element level rather than the thread level. It parallelizes operations on </a:t>
            </a:r>
            <a:r>
              <a:rPr lang="en-US" baseline="0" dirty="0" err="1" smtClean="0"/>
              <a:t>IEnumerable</a:t>
            </a:r>
            <a:r>
              <a:rPr lang="en-US" baseline="0" dirty="0" smtClean="0"/>
              <a:t> data, which in this case is the input point stream.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implemented both approaches, PLINQ and threads. Here’s what the code for each looks like.</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32</a:t>
            </a:fld>
            <a:endParaRPr lang="en-US"/>
          </a:p>
        </p:txBody>
      </p:sp>
    </p:spTree>
    <p:extLst>
      <p:ext uri="{BB962C8B-B14F-4D97-AF65-F5344CB8AC3E}">
        <p14:creationId xmlns:p14="http://schemas.microsoft.com/office/powerpoint/2010/main" val="938083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PLINQ</a:t>
            </a:r>
            <a:r>
              <a:rPr lang="en-US" baseline="0" dirty="0" smtClean="0"/>
              <a:t> is a lot cleaner and more expressive.</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33</a:t>
            </a:fld>
            <a:endParaRPr lang="en-US"/>
          </a:p>
        </p:txBody>
      </p:sp>
    </p:spTree>
    <p:extLst>
      <p:ext uri="{BB962C8B-B14F-4D97-AF65-F5344CB8AC3E}">
        <p14:creationId xmlns:p14="http://schemas.microsoft.com/office/powerpoint/2010/main" val="2006415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baseline="0" dirty="0" smtClean="0"/>
              <a:t>But the disadvantage is that it’s more difficult to do parallel I/O. We can’t open up one I/O channel per </a:t>
            </a:r>
            <a:r>
              <a:rPr lang="en-US" i="1" baseline="0" dirty="0" smtClean="0"/>
              <a:t>point</a:t>
            </a:r>
            <a:r>
              <a:rPr lang="en-US" baseline="0" dirty="0" smtClean="0"/>
              <a:t> – that would be inefficient. Here, we settle for just one I/O channel and use PLINQ’s pipelined processing feature to process the points.</a:t>
            </a:r>
          </a:p>
          <a:p>
            <a:endParaRPr lang="en-US" baseline="0" dirty="0" smtClean="0"/>
          </a:p>
          <a:p>
            <a:r>
              <a:rPr lang="en-US" baseline="0" dirty="0" smtClean="0"/>
              <a:t>Pipelined execution means that one thread does the </a:t>
            </a:r>
            <a:r>
              <a:rPr lang="en-US" baseline="0" dirty="0" err="1" smtClean="0"/>
              <a:t>foreach</a:t>
            </a:r>
            <a:r>
              <a:rPr lang="en-US" baseline="0" dirty="0" smtClean="0"/>
              <a:t> loop, and all the other threads do the PLINQ Select query. This leads to the execution graph two slides back, where one producer feeds data into many select processors, which all go back into one consumer. Many threads are doing the computation of assigning points to the closest centroids, but the bottlenecks are still the I/O operations at the top and bottom.</a:t>
            </a:r>
            <a:endParaRPr lang="en-US" dirty="0" smtClean="0"/>
          </a:p>
          <a:p>
            <a:endParaRPr lang="en-US" dirty="0" smtClean="0"/>
          </a:p>
          <a:p>
            <a:r>
              <a:rPr lang="en-US" dirty="0" smtClean="0"/>
              <a:t>You</a:t>
            </a:r>
            <a:r>
              <a:rPr lang="en-US" baseline="0" dirty="0" smtClean="0"/>
              <a:t> can see the difference between PLINQ and Threads in these graphs. The first is of speedup for varying instance sizes. Threads have a much better speedup profile than PLINQ. Both are </a:t>
            </a:r>
            <a:r>
              <a:rPr lang="en-US" baseline="0" dirty="0" err="1" smtClean="0"/>
              <a:t>sublinear</a:t>
            </a:r>
            <a:r>
              <a:rPr lang="en-US" baseline="0" dirty="0" smtClean="0"/>
              <a:t> because the computation is I/O-bound. Similarly, the overall cost increases with larger instance sizes. </a:t>
            </a:r>
          </a:p>
          <a:p>
            <a:endParaRPr lang="en-US" baseline="0" dirty="0" smtClean="0"/>
          </a:p>
          <a:p>
            <a:r>
              <a:rPr lang="en-US" dirty="0" smtClean="0"/>
              <a:t>As I</a:t>
            </a:r>
            <a:r>
              <a:rPr lang="en-US" baseline="0" dirty="0" smtClean="0"/>
              <a:t> mentioned, this is primarily because Threads make it possible to use multiple I/O channels. The raw computation speed for Threads is also better than that for PLINQ, though, based on informal benchmarks.</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34</a:t>
            </a:fld>
            <a:endParaRPr lang="en-US"/>
          </a:p>
        </p:txBody>
      </p:sp>
    </p:spTree>
    <p:extLst>
      <p:ext uri="{BB962C8B-B14F-4D97-AF65-F5344CB8AC3E}">
        <p14:creationId xmlns:p14="http://schemas.microsoft.com/office/powerpoint/2010/main" val="2250726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Those benchmarks dealt with scale-up – increasing</a:t>
            </a:r>
            <a:r>
              <a:rPr lang="en-US" baseline="0" dirty="0" smtClean="0"/>
              <a:t> the instance size – and there was a </a:t>
            </a:r>
            <a:r>
              <a:rPr lang="en-US" baseline="0" dirty="0" err="1" smtClean="0"/>
              <a:t>sublinear</a:t>
            </a:r>
            <a:r>
              <a:rPr lang="en-US" baseline="0" dirty="0" smtClean="0"/>
              <a:t> speedup.</a:t>
            </a:r>
          </a:p>
          <a:p>
            <a:endParaRPr lang="en-US" baseline="0" dirty="0" smtClean="0"/>
          </a:p>
          <a:p>
            <a:r>
              <a:rPr lang="en-US" baseline="0" dirty="0" smtClean="0"/>
              <a:t>Here is the performance for scale-out – increasing the number of instances. This is linear.</a:t>
            </a:r>
          </a:p>
          <a:p>
            <a:endParaRPr lang="en-US" baseline="0" dirty="0" smtClean="0"/>
          </a:p>
          <a:p>
            <a:r>
              <a:rPr lang="en-US" dirty="0" smtClean="0"/>
              <a:t>The cloud’s pricing model is such that </a:t>
            </a:r>
            <a:r>
              <a:rPr lang="en-US" baseline="0" dirty="0" smtClean="0"/>
              <a:t>one </a:t>
            </a:r>
            <a:r>
              <a:rPr lang="en-US" baseline="0" dirty="0" err="1" smtClean="0"/>
              <a:t>ExtraLarge</a:t>
            </a:r>
            <a:r>
              <a:rPr lang="en-US" baseline="0" dirty="0" smtClean="0"/>
              <a:t> instance with 8 cores costs the same as 8 Small instances with one core each. Looking at these benchmarks, it’s clear that we’ll get much better value if we scale </a:t>
            </a:r>
            <a:r>
              <a:rPr lang="en-US" i="1" baseline="0" dirty="0" smtClean="0"/>
              <a:t>out</a:t>
            </a:r>
            <a:r>
              <a:rPr lang="en-US" i="0" baseline="0" dirty="0" smtClean="0"/>
              <a:t> instead of </a:t>
            </a:r>
            <a:r>
              <a:rPr lang="en-US" i="1" baseline="0" dirty="0" smtClean="0"/>
              <a:t>up</a:t>
            </a:r>
            <a:r>
              <a:rPr lang="en-US" i="0" baseline="0" dirty="0" smtClean="0"/>
              <a:t>.</a:t>
            </a:r>
            <a:endParaRPr lang="en-US" baseline="0" dirty="0" smtClean="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35</a:t>
            </a:fld>
            <a:endParaRPr lang="en-US"/>
          </a:p>
        </p:txBody>
      </p:sp>
    </p:spTree>
    <p:extLst>
      <p:ext uri="{BB962C8B-B14F-4D97-AF65-F5344CB8AC3E}">
        <p14:creationId xmlns:p14="http://schemas.microsoft.com/office/powerpoint/2010/main" val="1111915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Azure instances</a:t>
            </a:r>
            <a:r>
              <a:rPr lang="en-US" baseline="0" dirty="0" smtClean="0"/>
              <a:t> provide anywhere from 200 GB to 2 TB of local storage, depending on the instance size. Instead of having each worker download its point partition in each iteration, we can have it cache its point partition to the local disk instead.</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36</a:t>
            </a:fld>
            <a:endParaRPr lang="en-US"/>
          </a:p>
        </p:txBody>
      </p:sp>
    </p:spTree>
    <p:extLst>
      <p:ext uri="{BB962C8B-B14F-4D97-AF65-F5344CB8AC3E}">
        <p14:creationId xmlns:p14="http://schemas.microsoft.com/office/powerpoint/2010/main" val="3616076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baseline="0" dirty="0" smtClean="0"/>
              <a:t>Here is the typical way of building an Azure application. There is one central task queue, and workers process tasks in that queue in any order. This is scalable and fault-tolerant. More workers will empty the queue faster, and if a worker dies, Azure will make sure the task goes back on the queue and another worker can process it.</a:t>
            </a:r>
          </a:p>
          <a:p>
            <a:endParaRPr lang="en-US" baseline="0" dirty="0" smtClean="0"/>
          </a:p>
          <a:p>
            <a:r>
              <a:rPr lang="en-US" baseline="0" dirty="0" smtClean="0"/>
              <a:t>But in order for caching to work, we need data affinity. Workers need to get the same point partition every time.</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37</a:t>
            </a:fld>
            <a:endParaRPr lang="en-US"/>
          </a:p>
        </p:txBody>
      </p:sp>
    </p:spTree>
    <p:extLst>
      <p:ext uri="{BB962C8B-B14F-4D97-AF65-F5344CB8AC3E}">
        <p14:creationId xmlns:p14="http://schemas.microsoft.com/office/powerpoint/2010/main" val="2090144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Performance</a:t>
            </a:r>
            <a:r>
              <a:rPr lang="en-US" baseline="0" dirty="0" smtClean="0"/>
              <a:t> runs for data affinity show a significant speedup. This graph shows the running time for one iteration, so lower is better. The higher line is the time it took for one iteration without data affinity, and the lower line is with affinity.</a:t>
            </a:r>
          </a:p>
          <a:p>
            <a:endParaRPr lang="en-US" baseline="0" dirty="0" smtClean="0"/>
          </a:p>
          <a:p>
            <a:r>
              <a:rPr lang="en-US" baseline="0" dirty="0" smtClean="0"/>
              <a:t>As I showed earlier, workers do blob I/O in two directions, input and output. Data affinity speeds up the input or read direction, but not the output or write direction. So the difference between the two lines is the extra time that the input direction adds.</a:t>
            </a:r>
          </a:p>
          <a:p>
            <a:endParaRPr lang="en-US" baseline="0" dirty="0" smtClean="0"/>
          </a:p>
          <a:p>
            <a:r>
              <a:rPr lang="en-US" dirty="0" smtClean="0"/>
              <a:t>The</a:t>
            </a:r>
            <a:r>
              <a:rPr lang="en-US" baseline="0" dirty="0" smtClean="0"/>
              <a:t> difference narrows with increasing number of cores. We suspect this is because larger instance size also gives greater network bandwidth.</a:t>
            </a:r>
          </a:p>
          <a:p>
            <a:endParaRPr lang="en-US" baseline="0" dirty="0" smtClean="0"/>
          </a:p>
          <a:p>
            <a:r>
              <a:rPr lang="en-US" baseline="0" dirty="0" smtClean="0"/>
              <a:t>So data affinity is most useful when disk I/O is much faster than network I/O.</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38</a:t>
            </a:fld>
            <a:endParaRPr lang="en-US"/>
          </a:p>
        </p:txBody>
      </p:sp>
    </p:spTree>
    <p:extLst>
      <p:ext uri="{BB962C8B-B14F-4D97-AF65-F5344CB8AC3E}">
        <p14:creationId xmlns:p14="http://schemas.microsoft.com/office/powerpoint/2010/main" val="3198064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One of the steps in CloudClustering</a:t>
            </a:r>
            <a:r>
              <a:rPr lang="en-US" baseline="0" dirty="0" smtClean="0"/>
              <a:t> is when e</a:t>
            </a:r>
            <a:r>
              <a:rPr lang="en-US" dirty="0" smtClean="0"/>
              <a:t>ach worker assigns</a:t>
            </a:r>
            <a:r>
              <a:rPr lang="en-US" baseline="0" dirty="0" smtClean="0"/>
              <a:t> each point in its partition to the closest centroid. The points in the old points blob have to be overwritten with the new ones. But Azure blobs don’t support random writes, so the workers can’t modify the blob in-place.</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39</a:t>
            </a:fld>
            <a:endParaRPr lang="en-US"/>
          </a:p>
        </p:txBody>
      </p:sp>
    </p:spTree>
    <p:extLst>
      <p:ext uri="{BB962C8B-B14F-4D97-AF65-F5344CB8AC3E}">
        <p14:creationId xmlns:p14="http://schemas.microsoft.com/office/powerpoint/2010/main" val="279663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I’m a high school intern</a:t>
            </a:r>
            <a:r>
              <a:rPr lang="en-US" baseline="0" dirty="0" smtClean="0"/>
              <a:t> entering college this fall</a:t>
            </a:r>
            <a:r>
              <a:rPr lang="en-US" dirty="0" smtClean="0"/>
              <a:t>. </a:t>
            </a:r>
            <a:r>
              <a:rPr lang="en-US" baseline="0" dirty="0" smtClean="0"/>
              <a:t>I graduated from Interlake High School, and I’m joining UC Berkeley as a computer science major – in just two weeks.</a:t>
            </a:r>
          </a:p>
          <a:p>
            <a:endParaRPr lang="en-US" baseline="0" dirty="0" smtClean="0"/>
          </a:p>
          <a:p>
            <a:r>
              <a:rPr lang="en-US" baseline="0" dirty="0" smtClean="0"/>
              <a:t>This is actually my fifth job.</a:t>
            </a:r>
          </a:p>
          <a:p>
            <a:pPr marL="171300" indent="-171300">
              <a:buFont typeface="Arial" pitchFamily="34" charset="0"/>
              <a:buChar char="•"/>
            </a:pPr>
            <a:r>
              <a:rPr lang="en-US" baseline="0" dirty="0" smtClean="0"/>
              <a:t>Last summer I interned at Harvard University’s </a:t>
            </a:r>
            <a:r>
              <a:rPr lang="en-US" baseline="0" dirty="0" err="1" smtClean="0"/>
              <a:t>Berkman</a:t>
            </a:r>
            <a:r>
              <a:rPr lang="en-US" baseline="0" dirty="0" smtClean="0"/>
              <a:t> Center for Internet and Society building a publish-and-subscribe system for their Internet censorship reporter.</a:t>
            </a:r>
          </a:p>
          <a:p>
            <a:pPr marL="171300" indent="-171300">
              <a:buFont typeface="Arial" pitchFamily="34" charset="0"/>
              <a:buChar char="•"/>
            </a:pPr>
            <a:r>
              <a:rPr lang="en-US" baseline="0" dirty="0" smtClean="0"/>
              <a:t>Earlier I interned at </a:t>
            </a:r>
            <a:r>
              <a:rPr lang="en-US" baseline="0" dirty="0" err="1" smtClean="0"/>
              <a:t>DreamBox</a:t>
            </a:r>
            <a:r>
              <a:rPr lang="en-US" baseline="0" dirty="0" smtClean="0"/>
              <a:t>, an educational startup in Bellevue where I built interactive UI components.</a:t>
            </a:r>
          </a:p>
          <a:p>
            <a:pPr marL="171300" indent="-171300">
              <a:buFont typeface="Arial" pitchFamily="34" charset="0"/>
              <a:buChar char="•"/>
            </a:pPr>
            <a:r>
              <a:rPr lang="en-US" baseline="0" dirty="0" smtClean="0"/>
              <a:t>I’ve also worked at the Jain Foundation, a nonprofit working to find a cure for muscular dystrophy. I built functionality for patients and researchers to connect.</a:t>
            </a:r>
          </a:p>
          <a:p>
            <a:pPr marL="171300" indent="-171300">
              <a:buFont typeface="Arial" pitchFamily="34" charset="0"/>
              <a:buChar char="•"/>
            </a:pPr>
            <a:r>
              <a:rPr lang="en-US" baseline="0" dirty="0" smtClean="0"/>
              <a:t>At CH2M Hill, an international engineering company, I worked on building social media widgets.</a:t>
            </a:r>
          </a:p>
          <a:p>
            <a:pPr marL="0" indent="0">
              <a:buFont typeface="Arial" pitchFamily="34" charset="0"/>
              <a:buNone/>
            </a:pPr>
            <a:endParaRPr lang="en-US" baseline="0" dirty="0" smtClean="0"/>
          </a:p>
          <a:p>
            <a:r>
              <a:rPr lang="en-US" baseline="0" dirty="0" smtClean="0"/>
              <a:t>In my free time I like playing Set (a pattern-matching game) and Halo, and of course writing code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a:t>
            </a:fld>
            <a:endParaRPr lang="en-US"/>
          </a:p>
        </p:txBody>
      </p:sp>
    </p:spTree>
    <p:extLst>
      <p:ext uri="{BB962C8B-B14F-4D97-AF65-F5344CB8AC3E}">
        <p14:creationId xmlns:p14="http://schemas.microsoft.com/office/powerpoint/2010/main" val="1922665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baseline="0" dirty="0" smtClean="0"/>
              <a:t>One way of solving the problem might be to have each worker write to a separate, temporary blob. The server could then join all of the temporary blobs together by writing them sequentially into the original blob.</a:t>
            </a:r>
          </a:p>
          <a:p>
            <a:endParaRPr lang="en-US" baseline="0" dirty="0" smtClean="0"/>
          </a:p>
          <a:p>
            <a:r>
              <a:rPr lang="en-US" baseline="0" dirty="0" smtClean="0"/>
              <a:t>But this would mean reading and writing the full list of points unnecessarily, because the server would have to read all the points in and write them all out in order to join the temporary blobs. This takes time linear in the number of points.</a:t>
            </a:r>
          </a:p>
          <a:p>
            <a:endParaRPr lang="en-US" baseline="0" dirty="0" smtClean="0"/>
          </a:p>
          <a:p>
            <a:r>
              <a:rPr lang="en-US" baseline="0" dirty="0" smtClean="0"/>
              <a:t>A more efficient way is to take advantage of Azure’s block blobs. Each worker can upload its new point partition as one or more blocks on the points blob. The server then just has to join the list of block IDs from the workers and tell Azure to commit that. This takes constant time.</a:t>
            </a:r>
          </a:p>
          <a:p>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40</a:t>
            </a:fld>
            <a:endParaRPr lang="en-US"/>
          </a:p>
        </p:txBody>
      </p:sp>
    </p:spTree>
    <p:extLst>
      <p:ext uri="{BB962C8B-B14F-4D97-AF65-F5344CB8AC3E}">
        <p14:creationId xmlns:p14="http://schemas.microsoft.com/office/powerpoint/2010/main" val="3072725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CloudClustering supports dynamic</a:t>
            </a:r>
            <a:r>
              <a:rPr lang="en-US" baseline="0" dirty="0" smtClean="0"/>
              <a:t> scalability – we can add or remove workers in the middle of a job, and the system will incorporate them.</a:t>
            </a:r>
          </a:p>
          <a:p>
            <a:endParaRPr lang="en-US" baseline="0" dirty="0" smtClean="0"/>
          </a:p>
          <a:p>
            <a:r>
              <a:rPr lang="en-US" baseline="0" dirty="0" smtClean="0"/>
              <a:t>As I mentioned, the workers announce themselves to the server by putting a message into the server control queue.</a:t>
            </a:r>
          </a:p>
          <a:p>
            <a:endParaRPr lang="en-US" baseline="0" dirty="0" smtClean="0"/>
          </a:p>
          <a:p>
            <a:r>
              <a:rPr lang="en-US" baseline="0" dirty="0" smtClean="0"/>
              <a:t>Then, at the beginning of each iteration when the server splits the points into partitions, it will take them into account and give them a piece of work.</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41</a:t>
            </a:fld>
            <a:endParaRPr lang="en-US"/>
          </a:p>
        </p:txBody>
      </p:sp>
    </p:spTree>
    <p:extLst>
      <p:ext uri="{BB962C8B-B14F-4D97-AF65-F5344CB8AC3E}">
        <p14:creationId xmlns:p14="http://schemas.microsoft.com/office/powerpoint/2010/main" val="2194291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endParaRPr lang="en-US"/>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42</a:t>
            </a:fld>
            <a:endParaRPr lang="en-US"/>
          </a:p>
        </p:txBody>
      </p:sp>
    </p:spTree>
    <p:extLst>
      <p:ext uri="{BB962C8B-B14F-4D97-AF65-F5344CB8AC3E}">
        <p14:creationId xmlns:p14="http://schemas.microsoft.com/office/powerpoint/2010/main" val="597485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endParaRPr lang="en-US"/>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43</a:t>
            </a:fld>
            <a:endParaRPr lang="en-US"/>
          </a:p>
        </p:txBody>
      </p:sp>
    </p:spTree>
    <p:extLst>
      <p:ext uri="{BB962C8B-B14F-4D97-AF65-F5344CB8AC3E}">
        <p14:creationId xmlns:p14="http://schemas.microsoft.com/office/powerpoint/2010/main" val="3212876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Finally, let’s go into the results. The goal </a:t>
            </a:r>
            <a:r>
              <a:rPr lang="en-US" baseline="0" dirty="0" smtClean="0"/>
              <a:t>of this project was to gain experience with building data-intensive algorithms on Windows Azure.</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44</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After</a:t>
            </a:r>
            <a:r>
              <a:rPr lang="en-US" baseline="0" dirty="0" smtClean="0"/>
              <a:t> building CloudClustering, we’ve concluded that Azure is an </a:t>
            </a:r>
            <a:r>
              <a:rPr lang="en-US" b="1" baseline="0" dirty="0" smtClean="0"/>
              <a:t>appropriate level of abstraction for data-intensive algorithms like k-means</a:t>
            </a:r>
            <a:r>
              <a:rPr lang="en-US" baseline="0" dirty="0" smtClean="0"/>
              <a:t>.</a:t>
            </a:r>
          </a:p>
          <a:p>
            <a:endParaRPr lang="en-US" baseline="0" dirty="0" smtClean="0"/>
          </a:p>
          <a:p>
            <a:r>
              <a:rPr lang="en-US" baseline="0" dirty="0" smtClean="0"/>
              <a:t>K-Means </a:t>
            </a:r>
            <a:r>
              <a:rPr lang="en-US" i="1" baseline="0" dirty="0" smtClean="0"/>
              <a:t>can</a:t>
            </a:r>
            <a:r>
              <a:rPr lang="en-US" i="0" baseline="0" dirty="0" smtClean="0"/>
              <a:t> be implemented on all three of these systems, but </a:t>
            </a:r>
            <a:r>
              <a:rPr lang="en-US" b="1" i="0" baseline="0" dirty="0" smtClean="0"/>
              <a:t>Azure sits in the “sweet spot” of abstraction</a:t>
            </a:r>
            <a:r>
              <a:rPr lang="en-US" i="0" baseline="0" dirty="0" smtClean="0"/>
              <a:t>.</a:t>
            </a:r>
            <a:endParaRPr lang="en-US" baseline="0" dirty="0" smtClean="0"/>
          </a:p>
          <a:p>
            <a:endParaRPr lang="en-US" baseline="0" dirty="0" smtClean="0"/>
          </a:p>
          <a:p>
            <a:r>
              <a:rPr lang="en-US" baseline="0" dirty="0" smtClean="0"/>
              <a:t>Compared to </a:t>
            </a:r>
            <a:r>
              <a:rPr lang="en-US" baseline="0" dirty="0" err="1" smtClean="0"/>
              <a:t>MapReduce</a:t>
            </a:r>
            <a:r>
              <a:rPr lang="en-US" baseline="0" dirty="0" smtClean="0"/>
              <a:t>, it exposes functionality like </a:t>
            </a:r>
            <a:r>
              <a:rPr lang="en-US" b="1" baseline="0" dirty="0" smtClean="0"/>
              <a:t>local storage and multicore workers </a:t>
            </a:r>
            <a:r>
              <a:rPr lang="en-US" baseline="0" dirty="0" smtClean="0"/>
              <a:t>that allow significant performance optimizations.</a:t>
            </a:r>
          </a:p>
          <a:p>
            <a:endParaRPr lang="en-US" baseline="0" dirty="0" smtClean="0"/>
          </a:p>
          <a:p>
            <a:r>
              <a:rPr lang="en-US" baseline="0" dirty="0" smtClean="0"/>
              <a:t>Compared to EC2, it provides easy access to tools like .NET </a:t>
            </a:r>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45</a:t>
            </a:fld>
            <a:endParaRPr lang="en-US"/>
          </a:p>
        </p:txBody>
      </p:sp>
    </p:spTree>
    <p:extLst>
      <p:ext uri="{BB962C8B-B14F-4D97-AF65-F5344CB8AC3E}">
        <p14:creationId xmlns:p14="http://schemas.microsoft.com/office/powerpoint/2010/main" val="3140664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Azure also has several</a:t>
            </a:r>
            <a:r>
              <a:rPr lang="en-US" baseline="0" dirty="0" smtClean="0"/>
              <a:t> potential problem areas to be aware of.</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Unlike in traditional clusters, on the cloud, </a:t>
            </a:r>
            <a:r>
              <a:rPr lang="en-US" b="1" baseline="0" dirty="0" smtClean="0"/>
              <a:t>cost</a:t>
            </a:r>
            <a:r>
              <a:rPr lang="en-US" b="0" baseline="0" dirty="0" smtClean="0"/>
              <a:t> scales directly with </a:t>
            </a:r>
            <a:r>
              <a:rPr lang="en-US" b="1" baseline="0" dirty="0" smtClean="0"/>
              <a:t>usage</a:t>
            </a:r>
            <a:r>
              <a:rPr lang="en-US" b="0" baseline="0" dirty="0" smtClean="0"/>
              <a:t>. We found that using multicore parallelism, we </a:t>
            </a:r>
            <a:r>
              <a:rPr lang="en-US" b="0" i="1" baseline="0" dirty="0" smtClean="0"/>
              <a:t>did</a:t>
            </a:r>
            <a:r>
              <a:rPr lang="en-US" b="0" baseline="0" dirty="0" smtClean="0"/>
              <a:t> get a speedup as we increased the instance size. But it was </a:t>
            </a:r>
            <a:r>
              <a:rPr lang="en-US" b="1" baseline="0" dirty="0" err="1" smtClean="0"/>
              <a:t>sublinear</a:t>
            </a:r>
            <a:r>
              <a:rPr lang="en-US" b="0" baseline="0" dirty="0" smtClean="0"/>
              <a:t> – and that’s </a:t>
            </a:r>
            <a:r>
              <a:rPr lang="en-US" b="1" baseline="0" dirty="0" smtClean="0"/>
              <a:t>not good enough</a:t>
            </a:r>
            <a:r>
              <a:rPr lang="en-US" b="0" baseline="0" dirty="0" smtClean="0"/>
              <a:t>. An eight-core </a:t>
            </a:r>
            <a:r>
              <a:rPr lang="en-US" b="0" baseline="0" dirty="0" err="1" smtClean="0"/>
              <a:t>ExtraLarge</a:t>
            </a:r>
            <a:r>
              <a:rPr lang="en-US" b="0" baseline="0" dirty="0" smtClean="0"/>
              <a:t> instance costs the same as eight Small instances.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Data affinity delivers a 2x speedup for Small size workers… but at the expense of scalability and fault-tolerance.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Scalability is complicated – we need one queue per worker</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Fault-tolerance is even worse – we need something like a buddy system – more in future work</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171450" indent="-171450">
              <a:buFont typeface="Arial" pitchFamily="34" charset="0"/>
              <a:buChar char="•"/>
            </a:pPr>
            <a:r>
              <a:rPr lang="en-US" baseline="0" dirty="0" smtClean="0"/>
              <a:t>It’s very important to do </a:t>
            </a:r>
            <a:r>
              <a:rPr lang="en-US" b="1" baseline="0" dirty="0" smtClean="0"/>
              <a:t>performance testing</a:t>
            </a:r>
            <a:r>
              <a:rPr lang="en-US" baseline="0" dirty="0" smtClean="0"/>
              <a:t> with any data-intensive application to find the </a:t>
            </a:r>
            <a:r>
              <a:rPr lang="en-US" b="1" baseline="0" dirty="0" smtClean="0"/>
              <a:t>sweet spots</a:t>
            </a:r>
            <a:r>
              <a:rPr lang="en-US" baseline="0" dirty="0" smtClean="0"/>
              <a:t> in terms of </a:t>
            </a:r>
            <a:r>
              <a:rPr lang="en-US" b="0" baseline="0" dirty="0" smtClean="0"/>
              <a:t>instance size and instance count.</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46</a:t>
            </a:fld>
            <a:endParaRPr lang="en-US"/>
          </a:p>
        </p:txBody>
      </p:sp>
    </p:spTree>
    <p:extLst>
      <p:ext uri="{BB962C8B-B14F-4D97-AF65-F5344CB8AC3E}">
        <p14:creationId xmlns:p14="http://schemas.microsoft.com/office/powerpoint/2010/main" val="2131280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Here</a:t>
            </a:r>
            <a:r>
              <a:rPr lang="en-US" baseline="0" dirty="0" smtClean="0"/>
              <a:t> are the features for </a:t>
            </a:r>
            <a:r>
              <a:rPr lang="en-US" baseline="0" dirty="0" err="1" smtClean="0"/>
              <a:t>CloudClustering</a:t>
            </a:r>
            <a:r>
              <a:rPr lang="en-US" baseline="0" dirty="0" smtClean="0"/>
              <a:t> that needed more than the seven weeks that I had. I’d love to come back next summer and work on these!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1CD624F4-46BB-41B3-B3B3-B84A11CD7FC1}" type="slidenum">
              <a:rPr lang="en-US" smtClean="0"/>
              <a:t>47</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700405" y="4412774"/>
                <a:ext cx="5603240" cy="4180523"/>
              </a:xfrm>
              <a:prstGeom prst="rect">
                <a:avLst/>
              </a:prstGeom>
            </p:spPr>
            <p:txBody>
              <a:bodyPr/>
              <a:lstStyle/>
              <a:p>
                <a:pPr marL="171450" indent="-171450">
                  <a:buFont typeface="Arial" pitchFamily="34" charset="0"/>
                  <a:buChar char="•"/>
                </a:pPr>
                <a:r>
                  <a:rPr lang="en-US" dirty="0" smtClean="0"/>
                  <a:t>A </a:t>
                </a:r>
                <a:r>
                  <a:rPr lang="en-US" b="1" dirty="0" smtClean="0"/>
                  <a:t>compromise</a:t>
                </a:r>
                <a:r>
                  <a:rPr lang="en-US" dirty="0" smtClean="0"/>
                  <a:t> between worker pools and data affinity that retains scalability and fault-tolerance</a:t>
                </a:r>
              </a:p>
              <a:p>
                <a:pPr marL="628650" lvl="1" indent="-171450">
                  <a:buFont typeface="Arial" pitchFamily="34" charset="0"/>
                  <a:buChar char="•"/>
                </a:pPr>
                <a:r>
                  <a:rPr lang="en-US" dirty="0" smtClean="0"/>
                  <a:t>Buddy system:</a:t>
                </a:r>
                <a:r>
                  <a:rPr lang="en-US" baseline="0" dirty="0" smtClean="0"/>
                  <a:t> Workers in different fault domains check each other’s status and take on the unfinished tasks left by a failed worker.</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Improved </a:t>
                </a:r>
                <a:r>
                  <a:rPr lang="en-US" b="1" dirty="0" smtClean="0"/>
                  <a:t>caching</a:t>
                </a:r>
                <a:r>
                  <a:rPr lang="en-US" dirty="0" smtClean="0"/>
                  <a:t> using blocks</a:t>
                </a:r>
                <a:endParaRPr lang="en-US" b="1" dirty="0" smtClean="0"/>
              </a:p>
              <a:p>
                <a:pPr marL="628650" lvl="1" indent="-171450">
                  <a:buFont typeface="Arial" pitchFamily="34" charset="0"/>
                  <a:buChar char="•"/>
                </a:pPr>
                <a:r>
                  <a:rPr lang="en-US" baseline="0" dirty="0" smtClean="0"/>
                  <a:t>Currently, when cached data changes due to repartitioning when a new worker comes online, we don’t take advantage of possible overlap in the old and the new data. Storing cache in blocks, and reusing those, would take care of that.</a:t>
                </a:r>
              </a:p>
              <a:p>
                <a:pPr marL="171450" indent="-171450">
                  <a:buFont typeface="Arial" pitchFamily="34" charset="0"/>
                  <a:buChar char="•"/>
                </a:pPr>
                <a:r>
                  <a:rPr lang="en-US" dirty="0" smtClean="0"/>
                  <a:t>Fundamental improvements to the </a:t>
                </a:r>
                <a14:m>
                  <m:oMath xmlns:m="http://schemas.openxmlformats.org/officeDocument/2006/math">
                    <m:r>
                      <a:rPr lang="en-US" b="1" i="1" smtClean="0">
                        <a:latin typeface="Cambria Math"/>
                      </a:rPr>
                      <m:t>𝒌</m:t>
                    </m:r>
                  </m:oMath>
                </a14:m>
                <a:r>
                  <a:rPr lang="en-US" b="1" dirty="0" smtClean="0"/>
                  <a:t>-means algorithm</a:t>
                </a:r>
              </a:p>
              <a:p>
                <a:pPr marL="628650" lvl="1" indent="-171450">
                  <a:buFont typeface="Arial" pitchFamily="34" charset="0"/>
                  <a:buChar char="•"/>
                </a:pPr>
                <a:r>
                  <a:rPr lang="en-US" dirty="0" smtClean="0"/>
                  <a:t>More efficient stopping condition based on</a:t>
                </a:r>
                <a:r>
                  <a:rPr lang="en-US" baseline="0" dirty="0" smtClean="0"/>
                  <a:t> centroid movement rather than point movement. This would </a:t>
                </a:r>
                <a:r>
                  <a:rPr lang="en-US" dirty="0" smtClean="0"/>
                  <a:t>avoid</a:t>
                </a:r>
                <a:r>
                  <a:rPr lang="en-US" baseline="0" dirty="0" smtClean="0"/>
                  <a:t> constantly updating the central points blob.</a:t>
                </a:r>
                <a:endParaRPr lang="en-US" dirty="0" smtClean="0"/>
              </a:p>
              <a:p>
                <a:pPr marL="628650" lvl="1" indent="-171450">
                  <a:buFont typeface="Arial" pitchFamily="34" charset="0"/>
                  <a:buChar char="•"/>
                </a:pPr>
                <a:r>
                  <a:rPr lang="en-US" dirty="0" smtClean="0"/>
                  <a:t>“Lazy” processing that eliminates synchronization barriers. Workers could asynchronously</a:t>
                </a:r>
                <a:r>
                  <a:rPr lang="en-US" baseline="0" dirty="0" smtClean="0"/>
                  <a:t> update the centroids using partial information, instead of having a server wait for full information before recalculating.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Further optimizations to </a:t>
                </a:r>
                <a:r>
                  <a:rPr lang="en-US" b="1" dirty="0" smtClean="0"/>
                  <a:t>multicore parallelism</a:t>
                </a:r>
                <a:r>
                  <a:rPr lang="en-US" b="0" baseline="0" dirty="0" smtClean="0"/>
                  <a:t> that open up more IO channels than there are cores.</a:t>
                </a:r>
                <a:endParaRPr lang="en-US" dirty="0" smtClean="0"/>
              </a:p>
            </p:txBody>
          </p:sp>
        </mc:Choice>
        <mc:Fallback xmlns="">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Here</a:t>
                </a:r>
                <a:r>
                  <a:rPr lang="en-US" baseline="0" dirty="0" smtClean="0"/>
                  <a:t> are the features for </a:t>
                </a:r>
                <a:r>
                  <a:rPr lang="en-US" baseline="0" dirty="0" err="1" smtClean="0"/>
                  <a:t>CloudClustering</a:t>
                </a:r>
                <a:r>
                  <a:rPr lang="en-US" baseline="0" dirty="0" smtClean="0"/>
                  <a:t> that needed more than the seven weeks that I had. I’d love to come back next summer and work on these! </a:t>
                </a:r>
                <a:r>
                  <a:rPr lang="en-US" baseline="0" dirty="0" smtClean="0">
                    <a:sym typeface="Wingdings" pitchFamily="2" charset="2"/>
                  </a:rPr>
                  <a:t></a:t>
                </a:r>
                <a:endParaRPr lang="en-US" baseline="0" dirty="0" smtClean="0"/>
              </a:p>
              <a:p>
                <a:endParaRPr lang="en-US" baseline="0" dirty="0" smtClean="0"/>
              </a:p>
              <a:p>
                <a:pPr marL="171450" indent="-171450">
                  <a:buFont typeface="Arial" pitchFamily="34" charset="0"/>
                  <a:buChar char="•"/>
                </a:pPr>
                <a:r>
                  <a:rPr lang="en-US" dirty="0" smtClean="0"/>
                  <a:t>A </a:t>
                </a:r>
                <a:r>
                  <a:rPr lang="en-US" b="1" dirty="0" smtClean="0"/>
                  <a:t>compromise</a:t>
                </a:r>
                <a:r>
                  <a:rPr lang="en-US" dirty="0" smtClean="0"/>
                  <a:t> between worker pools and data affinity that retains scalability and fault-tolerance</a:t>
                </a:r>
              </a:p>
              <a:p>
                <a:pPr marL="628650" lvl="1" indent="-171450">
                  <a:buFont typeface="Arial" pitchFamily="34" charset="0"/>
                  <a:buChar char="•"/>
                </a:pPr>
                <a:r>
                  <a:rPr lang="en-US" dirty="0" smtClean="0"/>
                  <a:t>Buddy system:</a:t>
                </a:r>
                <a:r>
                  <a:rPr lang="en-US" baseline="0" dirty="0" smtClean="0"/>
                  <a:t> Workers in different fault domains check each other’s status and take on the unfinished tasks left by a failed worker.</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Improved </a:t>
                </a:r>
                <a:r>
                  <a:rPr lang="en-US" b="1" dirty="0" smtClean="0"/>
                  <a:t>caching</a:t>
                </a:r>
                <a:r>
                  <a:rPr lang="en-US" dirty="0" smtClean="0"/>
                  <a:t> using blocks</a:t>
                </a:r>
                <a:endParaRPr lang="en-US" b="1" dirty="0" smtClean="0"/>
              </a:p>
              <a:p>
                <a:pPr marL="628650" lvl="1" indent="-171450">
                  <a:buFont typeface="Arial" pitchFamily="34" charset="0"/>
                  <a:buChar char="•"/>
                </a:pPr>
                <a:r>
                  <a:rPr lang="en-US" baseline="0" dirty="0" smtClean="0"/>
                  <a:t>Currently, when cached data changes due to repartitioning when a new worker comes online, we don’t take advantage of possible overlap in the old and the new data. Storing cache in blocks, and reusing those, would take care of that.</a:t>
                </a:r>
              </a:p>
              <a:p>
                <a:pPr marL="171450" indent="-171450">
                  <a:buFont typeface="Arial" pitchFamily="34" charset="0"/>
                  <a:buChar char="•"/>
                </a:pPr>
                <a:r>
                  <a:rPr lang="en-US" dirty="0" smtClean="0"/>
                  <a:t>Fundamental improvements to the </a:t>
                </a:r>
                <a:r>
                  <a:rPr lang="en-US" b="1" i="0" smtClean="0">
                    <a:latin typeface="Cambria Math"/>
                  </a:rPr>
                  <a:t>𝒌</a:t>
                </a:r>
                <a:r>
                  <a:rPr lang="en-US" b="1" dirty="0" smtClean="0"/>
                  <a:t>-means algorithm</a:t>
                </a:r>
              </a:p>
              <a:p>
                <a:pPr marL="628650" lvl="1" indent="-171450">
                  <a:buFont typeface="Arial" pitchFamily="34" charset="0"/>
                  <a:buChar char="•"/>
                </a:pPr>
                <a:r>
                  <a:rPr lang="en-US" dirty="0" smtClean="0"/>
                  <a:t>More efficient stopping </a:t>
                </a:r>
                <a:r>
                  <a:rPr lang="en-US" dirty="0" smtClean="0"/>
                  <a:t>condition based on</a:t>
                </a:r>
                <a:r>
                  <a:rPr lang="en-US" baseline="0" dirty="0" smtClean="0"/>
                  <a:t> centroid movement rather than point movement. This would </a:t>
                </a:r>
                <a:r>
                  <a:rPr lang="en-US" dirty="0" smtClean="0"/>
                  <a:t>avoid</a:t>
                </a:r>
                <a:r>
                  <a:rPr lang="en-US" baseline="0" dirty="0" smtClean="0"/>
                  <a:t> constantly updating the central points blob.</a:t>
                </a:r>
                <a:endParaRPr lang="en-US" dirty="0" smtClean="0"/>
              </a:p>
              <a:p>
                <a:pPr marL="628650" lvl="1" indent="-171450">
                  <a:buFont typeface="Arial" pitchFamily="34" charset="0"/>
                  <a:buChar char="•"/>
                </a:pPr>
                <a:r>
                  <a:rPr lang="en-US" dirty="0" smtClean="0"/>
                  <a:t>“Lazy” processing that eliminates synchronization </a:t>
                </a:r>
                <a:r>
                  <a:rPr lang="en-US" dirty="0" smtClean="0"/>
                  <a:t>barriers. Workers could asynchronously</a:t>
                </a:r>
                <a:r>
                  <a:rPr lang="en-US" baseline="0" dirty="0" smtClean="0"/>
                  <a:t> update the centroids using partial information, instead of having a server wait for full information before recalculating.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Further optimizations to </a:t>
                </a:r>
                <a:r>
                  <a:rPr lang="en-US" b="1" dirty="0" smtClean="0"/>
                  <a:t>multicore parallelism</a:t>
                </a:r>
                <a:r>
                  <a:rPr lang="en-US" b="0" baseline="0" dirty="0" smtClean="0"/>
                  <a:t> that open up more IO channels than there are cores.</a:t>
                </a:r>
                <a:endParaRPr lang="en-US" dirty="0" smtClean="0"/>
              </a:p>
            </p:txBody>
          </p:sp>
        </mc:Fallback>
      </mc:AlternateContent>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48</a:t>
            </a:fld>
            <a:endParaRPr lang="en-US"/>
          </a:p>
        </p:txBody>
      </p:sp>
    </p:spTree>
    <p:extLst>
      <p:ext uri="{BB962C8B-B14F-4D97-AF65-F5344CB8AC3E}">
        <p14:creationId xmlns:p14="http://schemas.microsoft.com/office/powerpoint/2010/main" val="1742931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49</a:t>
            </a:fld>
            <a:endParaRPr lang="en-US"/>
          </a:p>
        </p:txBody>
      </p:sp>
    </p:spTree>
    <p:extLst>
      <p:ext uri="{BB962C8B-B14F-4D97-AF65-F5344CB8AC3E}">
        <p14:creationId xmlns:p14="http://schemas.microsoft.com/office/powerpoint/2010/main" val="165000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baseline="0" dirty="0" smtClean="0"/>
              <a:t>I am part of the Cloud Computing Futures team within the </a:t>
            </a:r>
            <a:r>
              <a:rPr lang="en-US" baseline="0" dirty="0" err="1" smtClean="0"/>
              <a:t>eXtreme</a:t>
            </a:r>
            <a:r>
              <a:rPr lang="en-US" baseline="0" dirty="0" smtClean="0"/>
              <a:t> Computing Group.</a:t>
            </a:r>
          </a:p>
        </p:txBody>
      </p:sp>
      <p:sp>
        <p:nvSpPr>
          <p:cNvPr id="4" name="Slide Number Placeholder 3"/>
          <p:cNvSpPr>
            <a:spLocks noGrp="1"/>
          </p:cNvSpPr>
          <p:nvPr>
            <p:ph type="sldNum" sz="quarter" idx="10"/>
          </p:nvPr>
        </p:nvSpPr>
        <p:spPr/>
        <p:txBody>
          <a:bodyPr/>
          <a:lstStyle/>
          <a:p>
            <a:fld id="{1CD624F4-46BB-41B3-B3B3-B84A11CD7FC1}" type="slidenum">
              <a:rPr lang="en-US" smtClean="0"/>
              <a:t>5</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baseline="0" dirty="0" smtClean="0"/>
              <a:t>I’m working on the Azure Research Engagement project.</a:t>
            </a:r>
          </a:p>
          <a:p>
            <a:endParaRPr lang="en-US" baseline="0" dirty="0" smtClean="0"/>
          </a:p>
          <a:p>
            <a:r>
              <a:rPr lang="en-US" baseline="0" dirty="0" smtClean="0"/>
              <a:t>Our team addresses the following problem: Scientists who work with large amounts of data usually want to focus on doing research, not on maintaining hundreds of machines to process their data.</a:t>
            </a:r>
          </a:p>
          <a:p>
            <a:endParaRPr lang="en-US" baseline="0" dirty="0" smtClean="0"/>
          </a:p>
          <a:p>
            <a:r>
              <a:rPr lang="en-US" baseline="0" dirty="0" smtClean="0"/>
              <a:t>The cloud is the perfect solution – all of the infrastructure is taken care of behind the scenes, leaving scientists free to focus on research. So my team’s goal is to </a:t>
            </a:r>
            <a:r>
              <a:rPr lang="en-US" b="1" baseline="0" dirty="0" smtClean="0"/>
              <a:t>support scientists in their adoption of the cloud</a:t>
            </a:r>
            <a:r>
              <a:rPr lang="en-US" baseline="0" dirty="0" smtClean="0"/>
              <a:t>.</a:t>
            </a:r>
          </a:p>
          <a:p>
            <a:endParaRPr lang="en-US" baseline="0" dirty="0" smtClean="0"/>
          </a:p>
          <a:p>
            <a:r>
              <a:rPr lang="en-US" baseline="0" dirty="0" smtClean="0"/>
              <a:t>One of our initiatives is an open-source </a:t>
            </a:r>
            <a:r>
              <a:rPr lang="en-US" b="1" baseline="0" dirty="0" smtClean="0"/>
              <a:t>machine learning toolkit on the cloud</a:t>
            </a:r>
            <a:r>
              <a:rPr lang="en-US" baseline="0" dirty="0" smtClean="0"/>
              <a:t>. My project this summer is a contribution to that effort.</a:t>
            </a:r>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6</a:t>
            </a:fld>
            <a:endParaRPr lang="en-US"/>
          </a:p>
        </p:txBody>
      </p:sp>
    </p:spTree>
    <p:extLst>
      <p:ext uri="{BB962C8B-B14F-4D97-AF65-F5344CB8AC3E}">
        <p14:creationId xmlns:p14="http://schemas.microsoft.com/office/powerpoint/2010/main" val="346502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My internship</a:t>
            </a:r>
            <a:r>
              <a:rPr lang="en-US" baseline="0" dirty="0" smtClean="0"/>
              <a:t> was just 7 weeks long, so it was a pretty fast-paced project. Here’s what I covered…</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7</a:t>
            </a:fld>
            <a:endParaRPr lang="en-US"/>
          </a:p>
        </p:txBody>
      </p:sp>
    </p:spTree>
    <p:extLst>
      <p:ext uri="{BB962C8B-B14F-4D97-AF65-F5344CB8AC3E}">
        <p14:creationId xmlns:p14="http://schemas.microsoft.com/office/powerpoint/2010/main" val="363502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45025" cy="3484563"/>
          </a:xfrm>
          <a:prstGeom prst="rect">
            <a:avLst/>
          </a:prstGeom>
        </p:spPr>
      </p:sp>
      <p:sp>
        <p:nvSpPr>
          <p:cNvPr id="3" name="Notes Placeholder 2"/>
          <p:cNvSpPr>
            <a:spLocks noGrp="1"/>
          </p:cNvSpPr>
          <p:nvPr>
            <p:ph type="body" idx="1"/>
          </p:nvPr>
        </p:nvSpPr>
        <p:spPr>
          <a:xfrm>
            <a:off x="700405" y="4412774"/>
            <a:ext cx="5603240" cy="4180523"/>
          </a:xfrm>
          <a:prstGeom prst="rect">
            <a:avLst/>
          </a:prstGeom>
        </p:spPr>
        <p:txBody>
          <a:bodyPr/>
          <a:lstStyle/>
          <a:p>
            <a:r>
              <a:rPr lang="en-US" dirty="0" smtClean="0"/>
              <a:t>The overall</a:t>
            </a:r>
            <a:r>
              <a:rPr lang="en-US" baseline="0" dirty="0" smtClean="0"/>
              <a:t> domain was in the field of </a:t>
            </a:r>
            <a:r>
              <a:rPr lang="en-US" b="1" baseline="0" dirty="0" smtClean="0"/>
              <a:t>machine learning</a:t>
            </a:r>
            <a:r>
              <a:rPr lang="en-US" baseline="0" dirty="0" smtClean="0"/>
              <a:t>, which has to do with the design of algorithms that </a:t>
            </a:r>
            <a:r>
              <a:rPr lang="en-US" b="1" baseline="0" dirty="0" smtClean="0"/>
              <a:t>draw useful conclusions from complex data.</a:t>
            </a:r>
            <a:endParaRPr lang="en-US" b="0" baseline="0" dirty="0" smtClean="0"/>
          </a:p>
          <a:p>
            <a:endParaRPr lang="en-US" b="0" baseline="0" dirty="0" smtClean="0"/>
          </a:p>
          <a:p>
            <a:r>
              <a:rPr lang="en-US" b="0" baseline="0" dirty="0" smtClean="0"/>
              <a:t>Within the field of machine learning, I worked with the problem of </a:t>
            </a:r>
            <a:r>
              <a:rPr lang="en-US" b="1" baseline="0" dirty="0" smtClean="0"/>
              <a:t>clustering</a:t>
            </a:r>
            <a:r>
              <a:rPr lang="en-US" b="0" baseline="0" dirty="0" smtClean="0"/>
              <a:t> on the </a:t>
            </a:r>
            <a:r>
              <a:rPr lang="en-US" b="1" baseline="0" dirty="0" smtClean="0"/>
              <a:t>Windows Azure platform</a:t>
            </a:r>
            <a:r>
              <a:rPr lang="en-US" b="0" baseline="0" dirty="0" smtClean="0"/>
              <a:t>.</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a:xfrm>
            <a:off x="3967341" y="8823935"/>
            <a:ext cx="3035088" cy="464503"/>
          </a:xfrm>
          <a:prstGeom prst="rect">
            <a:avLst/>
          </a:prstGeom>
        </p:spPr>
        <p:txBody>
          <a:bodyPr/>
          <a:lstStyle/>
          <a:p>
            <a:fld id="{C09AFF6F-A5A4-4D48-982A-C2E736F132D8}" type="slidenum">
              <a:rPr lang="en-US" smtClean="0"/>
              <a:t>8</a:t>
            </a:fld>
            <a:endParaRPr lang="en-US"/>
          </a:p>
        </p:txBody>
      </p:sp>
    </p:spTree>
    <p:extLst>
      <p:ext uri="{BB962C8B-B14F-4D97-AF65-F5344CB8AC3E}">
        <p14:creationId xmlns:p14="http://schemas.microsoft.com/office/powerpoint/2010/main" val="336708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CloudClustering</a:t>
            </a:r>
            <a:r>
              <a:rPr lang="en-US" dirty="0" smtClean="0"/>
              <a:t> was built</a:t>
            </a:r>
            <a:r>
              <a:rPr lang="en-US" baseline="0" dirty="0" smtClean="0"/>
              <a:t> on Windows Azure and is adapted to its features, so here’s an overview.</a:t>
            </a:r>
            <a:endParaRPr lang="en-US" dirty="0"/>
          </a:p>
        </p:txBody>
      </p:sp>
      <p:sp>
        <p:nvSpPr>
          <p:cNvPr id="4" name="Slide Number Placeholder 3"/>
          <p:cNvSpPr>
            <a:spLocks noGrp="1"/>
          </p:cNvSpPr>
          <p:nvPr>
            <p:ph type="sldNum" sz="quarter" idx="10"/>
          </p:nvPr>
        </p:nvSpPr>
        <p:spPr/>
        <p:txBody>
          <a:bodyPr/>
          <a:lstStyle/>
          <a:p>
            <a:fld id="{1CD624F4-46BB-41B3-B3B3-B84A11CD7FC1}" type="slidenum">
              <a:rPr lang="en-US" smtClean="0"/>
              <a:t>9</a:t>
            </a:fld>
            <a:endParaRPr lang="en-US"/>
          </a:p>
        </p:txBody>
      </p:sp>
    </p:spTree>
    <p:extLst>
      <p:ext uri="{BB962C8B-B14F-4D97-AF65-F5344CB8AC3E}">
        <p14:creationId xmlns:p14="http://schemas.microsoft.com/office/powerpoint/2010/main" val="363502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386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0C0E-31AA-437D-A69C-5347192392E2}" type="datetimeFigureOut">
              <a:rPr lang="en-US" smtClean="0"/>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45CDC-56E5-4A35-B71A-566175CE1746}" type="slidenum">
              <a:rPr lang="en-US" smtClean="0"/>
              <a:t>‹#›</a:t>
            </a:fld>
            <a:endParaRPr lang="en-US"/>
          </a:p>
        </p:txBody>
      </p:sp>
    </p:spTree>
    <p:extLst>
      <p:ext uri="{BB962C8B-B14F-4D97-AF65-F5344CB8AC3E}">
        <p14:creationId xmlns:p14="http://schemas.microsoft.com/office/powerpoint/2010/main" val="295448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0C0E-31AA-437D-A69C-5347192392E2}" type="datetimeFigureOut">
              <a:rPr lang="en-US" smtClean="0"/>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45CDC-56E5-4A35-B71A-566175CE1746}" type="slidenum">
              <a:rPr lang="en-US" smtClean="0"/>
              <a:t>‹#›</a:t>
            </a:fld>
            <a:endParaRPr lang="en-US"/>
          </a:p>
        </p:txBody>
      </p:sp>
    </p:spTree>
    <p:extLst>
      <p:ext uri="{BB962C8B-B14F-4D97-AF65-F5344CB8AC3E}">
        <p14:creationId xmlns:p14="http://schemas.microsoft.com/office/powerpoint/2010/main" val="284333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52400" y="1219200"/>
            <a:ext cx="88392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82390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0C0E-31AA-437D-A69C-5347192392E2}" type="datetimeFigureOut">
              <a:rPr lang="en-US" smtClean="0"/>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45CDC-56E5-4A35-B71A-566175CE1746}" type="slidenum">
              <a:rPr lang="en-US" smtClean="0"/>
              <a:t>‹#›</a:t>
            </a:fld>
            <a:endParaRPr lang="en-US"/>
          </a:p>
        </p:txBody>
      </p:sp>
    </p:spTree>
    <p:extLst>
      <p:ext uri="{BB962C8B-B14F-4D97-AF65-F5344CB8AC3E}">
        <p14:creationId xmlns:p14="http://schemas.microsoft.com/office/powerpoint/2010/main" val="245582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96D0C0E-31AA-437D-A69C-5347192392E2}" type="datetimeFigureOut">
              <a:rPr lang="en-US" smtClean="0"/>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45CDC-56E5-4A35-B71A-566175CE1746}" type="slidenum">
              <a:rPr lang="en-US" smtClean="0"/>
              <a:t>‹#›</a:t>
            </a:fld>
            <a:endParaRPr lang="en-US"/>
          </a:p>
        </p:txBody>
      </p:sp>
    </p:spTree>
    <p:extLst>
      <p:ext uri="{BB962C8B-B14F-4D97-AF65-F5344CB8AC3E}">
        <p14:creationId xmlns:p14="http://schemas.microsoft.com/office/powerpoint/2010/main" val="121879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89037"/>
            <a:ext cx="4040188" cy="411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5105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89037"/>
            <a:ext cx="4041775" cy="411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5105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39565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42104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0C0E-31AA-437D-A69C-5347192392E2}" type="datetimeFigureOut">
              <a:rPr lang="en-US" smtClean="0"/>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45CDC-56E5-4A35-B71A-566175CE1746}" type="slidenum">
              <a:rPr lang="en-US" smtClean="0"/>
              <a:t>‹#›</a:t>
            </a:fld>
            <a:endParaRPr lang="en-US"/>
          </a:p>
        </p:txBody>
      </p:sp>
    </p:spTree>
    <p:extLst>
      <p:ext uri="{BB962C8B-B14F-4D97-AF65-F5344CB8AC3E}">
        <p14:creationId xmlns:p14="http://schemas.microsoft.com/office/powerpoint/2010/main" val="290501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0C0E-31AA-437D-A69C-5347192392E2}" type="datetimeFigureOut">
              <a:rPr lang="en-US" smtClean="0"/>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45CDC-56E5-4A35-B71A-566175CE1746}" type="slidenum">
              <a:rPr lang="en-US" smtClean="0"/>
              <a:t>‹#›</a:t>
            </a:fld>
            <a:endParaRPr lang="en-US"/>
          </a:p>
        </p:txBody>
      </p:sp>
    </p:spTree>
    <p:extLst>
      <p:ext uri="{BB962C8B-B14F-4D97-AF65-F5344CB8AC3E}">
        <p14:creationId xmlns:p14="http://schemas.microsoft.com/office/powerpoint/2010/main" val="28774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0C0E-31AA-437D-A69C-5347192392E2}" type="datetimeFigureOut">
              <a:rPr lang="en-US" smtClean="0"/>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45CDC-56E5-4A35-B71A-566175CE1746}" type="slidenum">
              <a:rPr lang="en-US" smtClean="0"/>
              <a:t>‹#›</a:t>
            </a:fld>
            <a:endParaRPr lang="en-US"/>
          </a:p>
        </p:txBody>
      </p:sp>
    </p:spTree>
    <p:extLst>
      <p:ext uri="{BB962C8B-B14F-4D97-AF65-F5344CB8AC3E}">
        <p14:creationId xmlns:p14="http://schemas.microsoft.com/office/powerpoint/2010/main" val="34542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0C0E-31AA-437D-A69C-5347192392E2}" type="datetimeFigureOut">
              <a:rPr lang="en-US" smtClean="0"/>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45CDC-56E5-4A35-B71A-566175CE1746}" type="slidenum">
              <a:rPr lang="en-US" smtClean="0"/>
              <a:t>‹#›</a:t>
            </a:fld>
            <a:endParaRPr lang="en-US"/>
          </a:p>
        </p:txBody>
      </p:sp>
    </p:spTree>
    <p:extLst>
      <p:ext uri="{BB962C8B-B14F-4D97-AF65-F5344CB8AC3E}">
        <p14:creationId xmlns:p14="http://schemas.microsoft.com/office/powerpoint/2010/main" val="1712646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0.png"/><Relationship Id="rId5" Type="http://schemas.openxmlformats.org/officeDocument/2006/relationships/image" Target="../media/image241.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4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hyperlink" Target="http://cloudclustering.cloudapp.ne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hyperlink" Target="http://cloudclustering.cloudapp.ne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6.jpeg"/><Relationship Id="rId9" Type="http://schemas.microsoft.com/office/2007/relationships/hdphoto" Target="../media/hdphoto1.wdp"/><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Cluster-2.gif"/>
          <p:cNvPicPr>
            <a:picLocks noChangeAspect="1" noChangeArrowheads="1"/>
          </p:cNvPicPr>
          <p:nvPr/>
        </p:nvPicPr>
        <p:blipFill rotWithShape="1">
          <a:blip r:embed="rId3">
            <a:extLst>
              <a:ext uri="{28A0092B-C50C-407E-A947-70E740481C1C}">
                <a14:useLocalDpi xmlns:a14="http://schemas.microsoft.com/office/drawing/2010/main" val="0"/>
              </a:ext>
            </a:extLst>
          </a:blip>
          <a:srcRect l="12057" r="13177"/>
          <a:stretch/>
        </p:blipFill>
        <p:spPr bwMode="auto">
          <a:xfrm>
            <a:off x="6805942" y="221922"/>
            <a:ext cx="2109458" cy="1887227"/>
          </a:xfrm>
          <a:prstGeom prst="rect">
            <a:avLst/>
          </a:prstGeom>
          <a:noFill/>
          <a:effectLst>
            <a:reflection blurRad="6350" stA="50000" endA="300" endPos="55000" dir="5400000" sy="-100000" algn="bl" rotWithShape="0"/>
          </a:effectLst>
          <a:scene3d>
            <a:camera prst="isometricOffAxis2Left"/>
            <a:lightRig rig="threePt" dir="t"/>
          </a:scene3d>
          <a:sp3d>
            <a:bevelT/>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762000"/>
            <a:ext cx="7772400" cy="1470025"/>
          </a:xfrm>
        </p:spPr>
        <p:txBody>
          <a:bodyPr>
            <a:normAutofit/>
          </a:bodyPr>
          <a:lstStyle/>
          <a:p>
            <a:r>
              <a:rPr lang="en-US" b="1" dirty="0" smtClean="0"/>
              <a:t>CloudClustering</a:t>
            </a:r>
            <a:endParaRPr lang="en-US" b="1" dirty="0"/>
          </a:p>
        </p:txBody>
      </p:sp>
      <p:sp>
        <p:nvSpPr>
          <p:cNvPr id="3" name="Subtitle 2"/>
          <p:cNvSpPr>
            <a:spLocks noGrp="1"/>
          </p:cNvSpPr>
          <p:nvPr>
            <p:ph type="subTitle" idx="1"/>
          </p:nvPr>
        </p:nvSpPr>
        <p:spPr>
          <a:xfrm>
            <a:off x="1367028" y="2895600"/>
            <a:ext cx="6400800" cy="1676400"/>
          </a:xfrm>
        </p:spPr>
        <p:txBody>
          <a:bodyPr>
            <a:normAutofit/>
          </a:bodyPr>
          <a:lstStyle/>
          <a:p>
            <a:r>
              <a:rPr lang="en-US" sz="2800" dirty="0" smtClean="0">
                <a:solidFill>
                  <a:schemeClr val="tx1"/>
                </a:solidFill>
              </a:rPr>
              <a:t>Ankur Dave</a:t>
            </a:r>
            <a:br>
              <a:rPr lang="en-US" sz="2800" dirty="0" smtClean="0">
                <a:solidFill>
                  <a:schemeClr val="tx1"/>
                </a:solidFill>
              </a:rPr>
            </a:br>
            <a:r>
              <a:rPr lang="en-US" sz="2000" dirty="0" smtClean="0">
                <a:solidFill>
                  <a:schemeClr val="tx1"/>
                </a:solidFill>
              </a:rPr>
              <a:t>XCG Intern</a:t>
            </a:r>
          </a:p>
          <a:p>
            <a:r>
              <a:rPr lang="en-US" sz="2000" dirty="0" smtClean="0">
                <a:solidFill>
                  <a:schemeClr val="tx1"/>
                </a:solidFill>
              </a:rPr>
              <a:t>Microsoft Research</a:t>
            </a:r>
          </a:p>
        </p:txBody>
      </p:sp>
      <p:sp>
        <p:nvSpPr>
          <p:cNvPr id="4" name="TextBox 3"/>
          <p:cNvSpPr txBox="1"/>
          <p:nvPr/>
        </p:nvSpPr>
        <p:spPr>
          <a:xfrm>
            <a:off x="2302764" y="1836003"/>
            <a:ext cx="4538472" cy="830997"/>
          </a:xfrm>
          <a:prstGeom prst="rect">
            <a:avLst/>
          </a:prstGeom>
          <a:noFill/>
        </p:spPr>
        <p:txBody>
          <a:bodyPr wrap="square" rtlCol="0">
            <a:spAutoFit/>
          </a:bodyPr>
          <a:lstStyle/>
          <a:p>
            <a:pPr algn="ctr"/>
            <a:r>
              <a:rPr lang="en-US" sz="2400" dirty="0" smtClean="0"/>
              <a:t>Toward a scalable machine learning toolkit for Windows Azure</a:t>
            </a:r>
            <a:endParaRPr lang="en-US" sz="2400"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71" y="224770"/>
            <a:ext cx="2090929" cy="2032523"/>
          </a:xfrm>
          <a:prstGeom prst="rect">
            <a:avLst/>
          </a:prstGeom>
          <a:noFill/>
          <a:ln>
            <a:noFill/>
          </a:ln>
          <a:effectLst>
            <a:outerShdw dist="35921" dir="2700000" algn="ctr" rotWithShape="0">
              <a:schemeClr val="bg2"/>
            </a:outerShdw>
            <a:reflection blurRad="6350" stA="50000" endA="300" endPos="55000" dir="5400000" sy="-100000" algn="bl" rotWithShape="0"/>
          </a:effectLst>
          <a:scene3d>
            <a:camera prst="isometricOffAxis1Righ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ubtitle 2"/>
          <p:cNvSpPr txBox="1">
            <a:spLocks/>
          </p:cNvSpPr>
          <p:nvPr/>
        </p:nvSpPr>
        <p:spPr>
          <a:xfrm>
            <a:off x="1367028" y="4572000"/>
            <a:ext cx="6400800"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a:solidFill>
                  <a:schemeClr val="tx1"/>
                </a:solidFill>
              </a:rPr>
              <a:t>Mentors:</a:t>
            </a:r>
          </a:p>
          <a:p>
            <a:r>
              <a:rPr lang="en-US" sz="2000" dirty="0">
                <a:solidFill>
                  <a:schemeClr val="tx1"/>
                </a:solidFill>
              </a:rPr>
              <a:t>Roger Barga</a:t>
            </a:r>
          </a:p>
          <a:p>
            <a:r>
              <a:rPr lang="en-US" sz="2000" dirty="0">
                <a:solidFill>
                  <a:schemeClr val="tx1"/>
                </a:solidFill>
              </a:rPr>
              <a:t>Wei Lu</a:t>
            </a:r>
          </a:p>
        </p:txBody>
      </p:sp>
      <p:sp>
        <p:nvSpPr>
          <p:cNvPr id="9" name="TextBox 8"/>
          <p:cNvSpPr txBox="1"/>
          <p:nvPr/>
        </p:nvSpPr>
        <p:spPr>
          <a:xfrm>
            <a:off x="2302764" y="6305490"/>
            <a:ext cx="4538472" cy="400110"/>
          </a:xfrm>
          <a:prstGeom prst="rect">
            <a:avLst/>
          </a:prstGeom>
          <a:noFill/>
        </p:spPr>
        <p:txBody>
          <a:bodyPr wrap="square" rtlCol="0">
            <a:spAutoFit/>
          </a:bodyPr>
          <a:lstStyle/>
          <a:p>
            <a:pPr algn="ctr"/>
            <a:r>
              <a:rPr lang="en-US" sz="2000" dirty="0" smtClean="0"/>
              <a:t>August 12, 2010</a:t>
            </a:r>
            <a:endParaRPr lang="en-US" sz="2000" dirty="0"/>
          </a:p>
        </p:txBody>
      </p:sp>
    </p:spTree>
    <p:extLst>
      <p:ext uri="{BB962C8B-B14F-4D97-AF65-F5344CB8AC3E}">
        <p14:creationId xmlns:p14="http://schemas.microsoft.com/office/powerpoint/2010/main" val="3484064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a:t>
            </a:r>
            <a:endParaRPr lang="en-US" dirty="0"/>
          </a:p>
        </p:txBody>
      </p:sp>
      <p:pic>
        <p:nvPicPr>
          <p:cNvPr id="3074" name="Picture 2" descr="http://www.microsoft.com/presspass/images/gallery/logos/web/WinAzure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7" y="2362200"/>
            <a:ext cx="5343525" cy="990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2139" y="3200400"/>
            <a:ext cx="4995861" cy="523220"/>
          </a:xfrm>
          <a:prstGeom prst="rect">
            <a:avLst/>
          </a:prstGeom>
          <a:noFill/>
        </p:spPr>
        <p:txBody>
          <a:bodyPr wrap="square" rIns="0" rtlCol="0">
            <a:spAutoFit/>
          </a:bodyPr>
          <a:lstStyle/>
          <a:p>
            <a:pPr algn="r"/>
            <a:r>
              <a:rPr lang="en-US" sz="2800" dirty="0" smtClean="0"/>
              <a:t>for data-intensive research</a:t>
            </a:r>
            <a:endParaRPr lang="en-US" sz="28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13084"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62139" y="2057400"/>
            <a:ext cx="4995861" cy="461665"/>
          </a:xfrm>
          <a:prstGeom prst="rect">
            <a:avLst/>
          </a:prstGeom>
          <a:noFill/>
        </p:spPr>
        <p:txBody>
          <a:bodyPr wrap="square" rIns="0" rtlCol="0">
            <a:spAutoFit/>
          </a:bodyPr>
          <a:lstStyle/>
          <a:p>
            <a:pPr algn="ctr"/>
            <a:r>
              <a:rPr lang="en-US" sz="2400" dirty="0" smtClean="0"/>
              <a:t>Exploring</a:t>
            </a:r>
            <a:endParaRPr lang="en-US" sz="2400" dirty="0"/>
          </a:p>
        </p:txBody>
      </p:sp>
    </p:spTree>
    <p:extLst>
      <p:ext uri="{BB962C8B-B14F-4D97-AF65-F5344CB8AC3E}">
        <p14:creationId xmlns:p14="http://schemas.microsoft.com/office/powerpoint/2010/main" val="163930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Windows Azure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214" y="1524000"/>
            <a:ext cx="7186521" cy="4650412"/>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13084"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536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990600"/>
            <a:ext cx="7972561" cy="5486400"/>
          </a:xfrm>
        </p:spPr>
      </p:pic>
      <p:sp>
        <p:nvSpPr>
          <p:cNvPr id="3" name="Rectangle 2"/>
          <p:cNvSpPr/>
          <p:nvPr/>
        </p:nvSpPr>
        <p:spPr>
          <a:xfrm>
            <a:off x="457200" y="4623033"/>
            <a:ext cx="21336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0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2231" y="2519011"/>
            <a:ext cx="6859538" cy="2688341"/>
          </a:xfr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549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42" y="1371601"/>
            <a:ext cx="6469934" cy="4886324"/>
          </a:xfrm>
          <a:prstGeom prst="rect">
            <a:avLst/>
          </a:prstGeom>
          <a:noFill/>
          <a:ln>
            <a:noFill/>
          </a:ln>
          <a:effectLst>
            <a:outerShdw blurRad="88900" dist="35921" dir="2700000" algn="ctr" rotWithShape="0">
              <a:schemeClr val="bg2">
                <a:lumMod val="1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461760" y="5027814"/>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2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932308"/>
            <a:ext cx="6800850" cy="570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2362200" y="2481348"/>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62400" y="376604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00600" y="4479174"/>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91000" y="5148348"/>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27713" y="5994861"/>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1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500"/>
                                        <p:tgtEl>
                                          <p:spTgt spid="1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500"/>
                                        <p:tgtEl>
                                          <p:spTgt spid="1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31851" y="2366133"/>
            <a:ext cx="2689297" cy="2689297"/>
          </a:xfrm>
        </p:spPr>
      </p:pic>
      <p:sp>
        <p:nvSpPr>
          <p:cNvPr id="5" name="Content Placeholder 4"/>
          <p:cNvSpPr>
            <a:spLocks noGrp="1"/>
          </p:cNvSpPr>
          <p:nvPr>
            <p:ph sz="half" idx="2"/>
          </p:nvPr>
        </p:nvSpPr>
        <p:spPr>
          <a:xfrm>
            <a:off x="4648200" y="1295400"/>
            <a:ext cx="4038600" cy="1905000"/>
          </a:xfrm>
        </p:spPr>
        <p:txBody>
          <a:bodyPr>
            <a:normAutofit/>
          </a:bodyPr>
          <a:lstStyle/>
          <a:p>
            <a:r>
              <a:rPr lang="en-US" sz="2000" dirty="0" smtClean="0"/>
              <a:t>Minimizes the </a:t>
            </a:r>
            <a:r>
              <a:rPr lang="en-US" sz="2000" i="1" dirty="0" smtClean="0"/>
              <a:t>within-cluster sum of squares</a:t>
            </a:r>
            <a:r>
              <a:rPr lang="en-US" sz="2000" dirty="0" smtClean="0"/>
              <a:t>:</a:t>
            </a:r>
          </a:p>
          <a:p>
            <a:pPr marL="0" indent="0">
              <a:buNone/>
            </a:pPr>
            <a:r>
              <a:rPr lang="en-US" sz="2000" dirty="0"/>
              <a:t/>
            </a:r>
            <a:br>
              <a:rPr lang="en-US" sz="2000" dirty="0"/>
            </a:br>
            <a:endParaRPr lang="en-US" sz="2000" dirty="0"/>
          </a:p>
        </p:txBody>
      </p:sp>
      <mc:AlternateContent xmlns:mc="http://schemas.openxmlformats.org/markup-compatibility/2006" xmlns:a14="http://schemas.microsoft.com/office/drawing/2010/main">
        <mc:Choice Requires="a14">
          <p:sp>
            <p:nvSpPr>
              <p:cNvPr id="3" name="TextBox 2"/>
              <p:cNvSpPr txBox="1"/>
              <p:nvPr/>
            </p:nvSpPr>
            <p:spPr>
              <a:xfrm>
                <a:off x="990600" y="1295400"/>
                <a:ext cx="2895600" cy="646331"/>
              </a:xfrm>
              <a:prstGeom prst="rect">
                <a:avLst/>
              </a:prstGeom>
              <a:noFill/>
            </p:spPr>
            <p:txBody>
              <a:bodyPr wrap="square" rtlCol="0">
                <a:spAutoFit/>
              </a:bodyPr>
              <a:lstStyle/>
              <a:p>
                <a:pPr algn="ctr"/>
                <a14:m>
                  <m:oMath xmlns:m="http://schemas.openxmlformats.org/officeDocument/2006/math">
                    <m:r>
                      <a:rPr lang="en-US" sz="3600" b="0" i="1" smtClean="0">
                        <a:latin typeface="Cambria Math"/>
                      </a:rPr>
                      <m:t>𝑘</m:t>
                    </m:r>
                  </m:oMath>
                </a14:m>
                <a:r>
                  <a:rPr lang="en-US" sz="3600" dirty="0" smtClean="0"/>
                  <a:t>-means</a:t>
                </a:r>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990600" y="1295400"/>
                <a:ext cx="2895600" cy="646331"/>
              </a:xfrm>
              <a:prstGeom prst="rect">
                <a:avLst/>
              </a:prstGeom>
              <a:blipFill rotWithShape="1">
                <a:blip r:embed="rId5"/>
                <a:stretch>
                  <a:fillRect t="-14151"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04900" y="5495925"/>
                <a:ext cx="2667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=3</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04900" y="5495925"/>
                <a:ext cx="2667000" cy="369332"/>
              </a:xfrm>
              <a:prstGeom prst="rect">
                <a:avLst/>
              </a:prstGeom>
              <a:blipFill rotWithShape="1">
                <a:blip r:embed="rId6"/>
                <a:stretch>
                  <a:fillRect/>
                </a:stretch>
              </a:blipFill>
            </p:spPr>
            <p:txBody>
              <a:bodyPr/>
              <a:lstStyle/>
              <a:p>
                <a:r>
                  <a:rPr lang="en-US">
                    <a:noFill/>
                  </a:rPr>
                  <a:t> </a:t>
                </a:r>
              </a:p>
            </p:txBody>
          </p:sp>
        </mc:Fallback>
      </mc:AlternateContent>
      <p:sp>
        <p:nvSpPr>
          <p:cNvPr id="4" name="TextBox 3"/>
          <p:cNvSpPr txBox="1"/>
          <p:nvPr/>
        </p:nvSpPr>
        <p:spPr>
          <a:xfrm>
            <a:off x="5605999" y="3467972"/>
            <a:ext cx="400110" cy="2022991"/>
          </a:xfrm>
          <a:prstGeom prst="rect">
            <a:avLst/>
          </a:prstGeom>
          <a:noFill/>
        </p:spPr>
        <p:txBody>
          <a:bodyPr vert="vert" wrap="square" rtlCol="0" anchor="t">
            <a:spAutoFit/>
          </a:bodyPr>
          <a:lstStyle/>
          <a:p>
            <a:r>
              <a:rPr lang="en-US" sz="1400" dirty="0" smtClean="0"/>
              <a:t>For each cluster</a:t>
            </a:r>
            <a:endParaRPr lang="en-US" sz="1400" dirty="0"/>
          </a:p>
        </p:txBody>
      </p:sp>
      <p:sp>
        <p:nvSpPr>
          <p:cNvPr id="8" name="TextBox 7"/>
          <p:cNvSpPr txBox="1"/>
          <p:nvPr/>
        </p:nvSpPr>
        <p:spPr>
          <a:xfrm>
            <a:off x="6086595" y="3475592"/>
            <a:ext cx="400110" cy="3048000"/>
          </a:xfrm>
          <a:prstGeom prst="rect">
            <a:avLst/>
          </a:prstGeom>
          <a:noFill/>
        </p:spPr>
        <p:txBody>
          <a:bodyPr vert="vert" wrap="square" rtlCol="0" anchor="t">
            <a:spAutoFit/>
          </a:bodyPr>
          <a:lstStyle/>
          <a:p>
            <a:r>
              <a:rPr lang="en-US" sz="1400" dirty="0" smtClean="0"/>
              <a:t>For each point in the cluster</a:t>
            </a:r>
            <a:endParaRPr lang="en-US" sz="1400" dirty="0"/>
          </a:p>
        </p:txBody>
      </p:sp>
      <p:sp>
        <p:nvSpPr>
          <p:cNvPr id="10" name="TextBox 9"/>
          <p:cNvSpPr txBox="1"/>
          <p:nvPr/>
        </p:nvSpPr>
        <p:spPr>
          <a:xfrm>
            <a:off x="6461760" y="2918460"/>
            <a:ext cx="1015663" cy="457200"/>
          </a:xfrm>
          <a:prstGeom prst="rect">
            <a:avLst/>
          </a:prstGeom>
          <a:noFill/>
        </p:spPr>
        <p:txBody>
          <a:bodyPr vert="vert" wrap="square" rtlCol="0" anchor="t">
            <a:spAutoFit/>
          </a:bodyPr>
          <a:lstStyle/>
          <a:p>
            <a:r>
              <a:rPr lang="en-US" sz="5400" dirty="0" smtClean="0"/>
              <a:t>}</a:t>
            </a:r>
            <a:endParaRPr lang="en-US" sz="100" dirty="0"/>
          </a:p>
        </p:txBody>
      </p:sp>
      <p:sp>
        <p:nvSpPr>
          <p:cNvPr id="11" name="TextBox 10"/>
          <p:cNvSpPr txBox="1"/>
          <p:nvPr/>
        </p:nvSpPr>
        <p:spPr>
          <a:xfrm>
            <a:off x="6732210" y="3291840"/>
            <a:ext cx="400110" cy="3124200"/>
          </a:xfrm>
          <a:prstGeom prst="rect">
            <a:avLst/>
          </a:prstGeom>
          <a:noFill/>
        </p:spPr>
        <p:txBody>
          <a:bodyPr vert="vert" wrap="square" rtlCol="0" anchor="ctr">
            <a:spAutoFit/>
          </a:bodyPr>
          <a:lstStyle/>
          <a:p>
            <a:r>
              <a:rPr lang="en-US" sz="1400" dirty="0"/>
              <a:t>Distance from point to </a:t>
            </a:r>
            <a:r>
              <a:rPr lang="en-US" sz="1400" dirty="0" smtClean="0"/>
              <a:t>centroid</a:t>
            </a:r>
            <a:endParaRPr lang="en-US" sz="100" dirty="0"/>
          </a:p>
        </p:txBody>
      </p:sp>
      <p:sp>
        <p:nvSpPr>
          <p:cNvPr id="12" name="Rectangle 11"/>
          <p:cNvSpPr/>
          <p:nvPr/>
        </p:nvSpPr>
        <p:spPr>
          <a:xfrm>
            <a:off x="6002060" y="3200400"/>
            <a:ext cx="615553" cy="215765"/>
          </a:xfrm>
          <a:prstGeom prst="rect">
            <a:avLst/>
          </a:prstGeom>
        </p:spPr>
        <p:txBody>
          <a:bodyPr vert="vert" wrap="none">
            <a:spAutoFit/>
          </a:bodyPr>
          <a:lstStyle/>
          <a:p>
            <a:r>
              <a:rPr lang="en-US" sz="2800" b="1" dirty="0"/>
              <a:t>}</a:t>
            </a:r>
          </a:p>
        </p:txBody>
      </p:sp>
      <p:sp>
        <p:nvSpPr>
          <p:cNvPr id="13" name="Rectangle 12"/>
          <p:cNvSpPr/>
          <p:nvPr/>
        </p:nvSpPr>
        <p:spPr>
          <a:xfrm>
            <a:off x="5498545" y="3192780"/>
            <a:ext cx="677108" cy="233397"/>
          </a:xfrm>
          <a:prstGeom prst="rect">
            <a:avLst/>
          </a:prstGeom>
        </p:spPr>
        <p:txBody>
          <a:bodyPr vert="vert" wrap="none">
            <a:spAutoFit/>
          </a:bodyPr>
          <a:lstStyle/>
          <a:p>
            <a:r>
              <a:rPr lang="en-US" sz="3200" b="1" dirty="0"/>
              <a:t>}</a:t>
            </a:r>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TextBox 8"/>
              <p:cNvSpPr txBox="1"/>
              <p:nvPr/>
            </p:nvSpPr>
            <p:spPr>
              <a:xfrm>
                <a:off x="4876800" y="2211130"/>
                <a:ext cx="3429000" cy="1003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sz="2000" i="1">
                              <a:latin typeface="Cambria Math"/>
                            </a:rPr>
                          </m:ctrlPr>
                        </m:naryPr>
                        <m:sub>
                          <m:r>
                            <m:rPr>
                              <m:brk m:alnAt="23"/>
                            </m:rPr>
                            <a:rPr lang="en-US" sz="2000" i="1">
                              <a:latin typeface="Cambria Math"/>
                            </a:rPr>
                            <m:t>𝑖</m:t>
                          </m:r>
                          <m:r>
                            <a:rPr lang="en-US" sz="2000" i="1">
                              <a:latin typeface="Cambria Math"/>
                            </a:rPr>
                            <m:t>=1</m:t>
                          </m:r>
                        </m:sub>
                        <m:sup>
                          <m:r>
                            <a:rPr lang="en-US" sz="2000" i="1">
                              <a:latin typeface="Cambria Math"/>
                            </a:rPr>
                            <m:t>𝑘</m:t>
                          </m:r>
                        </m:sup>
                        <m:e>
                          <m:nary>
                            <m:naryPr>
                              <m:chr m:val="∑"/>
                              <m:supHide m:val="on"/>
                              <m:ctrlPr>
                                <a:rPr lang="en-US" sz="2000" i="1">
                                  <a:latin typeface="Cambria Math"/>
                                </a:rPr>
                              </m:ctrlPr>
                            </m:naryPr>
                            <m:sub>
                              <m:r>
                                <m:rPr>
                                  <m:brk m:alnAt="7"/>
                                </m:rPr>
                                <a:rPr lang="en-US" sz="2000" i="1">
                                  <a:latin typeface="Cambria Math"/>
                                </a:rPr>
                                <m:t>𝑝</m:t>
                              </m:r>
                              <m:r>
                                <a:rPr lang="en-US" sz="2000" i="1">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𝑖</m:t>
                                  </m:r>
                                </m:sub>
                              </m:sSub>
                            </m:sub>
                            <m:sup/>
                            <m:e>
                              <m:sSup>
                                <m:sSupPr>
                                  <m:ctrlPr>
                                    <a:rPr lang="en-US" sz="2000" i="1">
                                      <a:latin typeface="Cambria Math"/>
                                    </a:rPr>
                                  </m:ctrlPr>
                                </m:sSupPr>
                                <m:e>
                                  <m:r>
                                    <a:rPr lang="en-US" sz="2000" i="1">
                                      <a:latin typeface="Cambria Math"/>
                                    </a:rPr>
                                    <m:t>||</m:t>
                                  </m:r>
                                  <m:r>
                                    <a:rPr lang="en-US" sz="2000" i="1">
                                      <a:latin typeface="Cambria Math"/>
                                    </a:rPr>
                                    <m:t>𝑝</m:t>
                                  </m:r>
                                  <m:r>
                                    <a:rPr lang="en-US" sz="2000" i="1">
                                      <a:latin typeface="Cambria Math"/>
                                    </a:rPr>
                                    <m:t>−</m:t>
                                  </m:r>
                                  <m:sSub>
                                    <m:sSubPr>
                                      <m:ctrlPr>
                                        <a:rPr lang="en-US" sz="2000" i="1">
                                          <a:latin typeface="Cambria Math"/>
                                        </a:rPr>
                                      </m:ctrlPr>
                                    </m:sSubPr>
                                    <m:e>
                                      <m:r>
                                        <a:rPr lang="en-US" sz="2000" i="1">
                                          <a:latin typeface="Cambria Math"/>
                                        </a:rPr>
                                        <m:t>𝜇</m:t>
                                      </m:r>
                                    </m:e>
                                    <m:sub>
                                      <m:r>
                                        <a:rPr lang="en-US" sz="2000" i="1">
                                          <a:latin typeface="Cambria Math"/>
                                        </a:rPr>
                                        <m:t>𝑖</m:t>
                                      </m:r>
                                    </m:sub>
                                  </m:sSub>
                                  <m:r>
                                    <a:rPr lang="en-US" sz="2000" i="1">
                                      <a:latin typeface="Cambria Math"/>
                                    </a:rPr>
                                    <m:t>||</m:t>
                                  </m:r>
                                </m:e>
                                <m:sup>
                                  <m:r>
                                    <a:rPr lang="en-US" sz="2000" i="1">
                                      <a:latin typeface="Cambria Math"/>
                                    </a:rPr>
                                    <m:t>2</m:t>
                                  </m:r>
                                </m:sup>
                              </m:sSup>
                            </m:e>
                          </m:nary>
                        </m:e>
                      </m:nary>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876800" y="2211130"/>
                <a:ext cx="3429000" cy="1003993"/>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27829" y="2519011"/>
            <a:ext cx="2688341" cy="2688341"/>
          </a:xfrm>
        </p:spPr>
      </p:pic>
      <p:sp>
        <p:nvSpPr>
          <p:cNvPr id="6" name="TextBox 5"/>
          <p:cNvSpPr txBox="1"/>
          <p:nvPr/>
        </p:nvSpPr>
        <p:spPr>
          <a:xfrm>
            <a:off x="2895600" y="1371600"/>
            <a:ext cx="3352800" cy="584775"/>
          </a:xfrm>
          <a:prstGeom prst="rect">
            <a:avLst/>
          </a:prstGeom>
          <a:noFill/>
        </p:spPr>
        <p:txBody>
          <a:bodyPr wrap="square" rtlCol="0">
            <a:spAutoFit/>
          </a:bodyPr>
          <a:lstStyle/>
          <a:p>
            <a:pPr algn="ctr"/>
            <a:r>
              <a:rPr lang="en-US" sz="3200" dirty="0" smtClean="0"/>
              <a:t>Target clustering</a:t>
            </a:r>
            <a:endParaRPr lang="en-US" sz="32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49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sp>
        <p:nvSpPr>
          <p:cNvPr id="6" name="TextBox 5"/>
          <p:cNvSpPr txBox="1"/>
          <p:nvPr/>
        </p:nvSpPr>
        <p:spPr>
          <a:xfrm>
            <a:off x="2438400" y="1371600"/>
            <a:ext cx="4267200" cy="584775"/>
          </a:xfrm>
          <a:prstGeom prst="rect">
            <a:avLst/>
          </a:prstGeom>
          <a:noFill/>
        </p:spPr>
        <p:txBody>
          <a:bodyPr wrap="square" rtlCol="0">
            <a:spAutoFit/>
          </a:bodyPr>
          <a:lstStyle/>
          <a:p>
            <a:pPr algn="ctr"/>
            <a:r>
              <a:rPr lang="en-US" sz="3200" dirty="0" smtClean="0"/>
              <a:t>1. Initialization</a:t>
            </a:r>
            <a:endParaRPr lang="en-US" sz="3200"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829" y="2519010"/>
            <a:ext cx="2688341" cy="268834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76600" y="5486400"/>
                <a:ext cx="2667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=3</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276600" y="5486400"/>
                <a:ext cx="2667000" cy="369332"/>
              </a:xfrm>
              <a:prstGeom prst="rect">
                <a:avLst/>
              </a:prstGeom>
              <a:blipFill rotWithShape="1">
                <a:blip r:embed="rId4"/>
                <a:stretch>
                  <a:fillRect/>
                </a:stretch>
              </a:blipFill>
            </p:spPr>
            <p:txBody>
              <a:bodyPr/>
              <a:lstStyle/>
              <a:p>
                <a:r>
                  <a:rPr lang="en-US">
                    <a:noFill/>
                  </a:rPr>
                  <a:t> </a:t>
                </a:r>
              </a:p>
            </p:txBody>
          </p:sp>
        </mc:Fallback>
      </mc:AlternateContent>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06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27829" y="2519011"/>
            <a:ext cx="2688341" cy="2688341"/>
          </a:xfrm>
        </p:spPr>
      </p:pic>
      <p:sp>
        <p:nvSpPr>
          <p:cNvPr id="6" name="TextBox 5"/>
          <p:cNvSpPr txBox="1"/>
          <p:nvPr/>
        </p:nvSpPr>
        <p:spPr>
          <a:xfrm>
            <a:off x="1257300" y="1371600"/>
            <a:ext cx="6629400" cy="584775"/>
          </a:xfrm>
          <a:prstGeom prst="rect">
            <a:avLst/>
          </a:prstGeom>
          <a:noFill/>
        </p:spPr>
        <p:txBody>
          <a:bodyPr wrap="square" rtlCol="0">
            <a:spAutoFit/>
          </a:bodyPr>
          <a:lstStyle/>
          <a:p>
            <a:pPr algn="ctr"/>
            <a:r>
              <a:rPr lang="en-US" sz="3200" dirty="0" smtClean="0"/>
              <a:t>2. Assign Points to Centroids #1</a:t>
            </a:r>
            <a:endParaRPr lang="en-US" sz="32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85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1015767"/>
            <a:ext cx="7972561" cy="5486400"/>
          </a:xfrm>
        </p:spPr>
      </p:pic>
    </p:spTree>
    <p:extLst>
      <p:ext uri="{BB962C8B-B14F-4D97-AF65-F5344CB8AC3E}">
        <p14:creationId xmlns:p14="http://schemas.microsoft.com/office/powerpoint/2010/main" val="4101601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27829" y="2519011"/>
            <a:ext cx="2688341" cy="2688341"/>
          </a:xfrm>
        </p:spPr>
      </p:pic>
      <p:sp>
        <p:nvSpPr>
          <p:cNvPr id="6" name="TextBox 5"/>
          <p:cNvSpPr txBox="1"/>
          <p:nvPr/>
        </p:nvSpPr>
        <p:spPr>
          <a:xfrm>
            <a:off x="1257300" y="1371600"/>
            <a:ext cx="6629400" cy="584775"/>
          </a:xfrm>
          <a:prstGeom prst="rect">
            <a:avLst/>
          </a:prstGeom>
          <a:noFill/>
        </p:spPr>
        <p:txBody>
          <a:bodyPr wrap="square" rtlCol="0">
            <a:spAutoFit/>
          </a:bodyPr>
          <a:lstStyle/>
          <a:p>
            <a:pPr algn="ctr"/>
            <a:r>
              <a:rPr lang="en-US" sz="3200" dirty="0"/>
              <a:t>3</a:t>
            </a:r>
            <a:r>
              <a:rPr lang="en-US" sz="3200" dirty="0" smtClean="0"/>
              <a:t>. Recalculate Centroids #1</a:t>
            </a:r>
            <a:endParaRPr lang="en-US" sz="32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20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27829" y="2519011"/>
            <a:ext cx="2688341" cy="2688341"/>
          </a:xfrm>
        </p:spPr>
      </p:pic>
      <p:sp>
        <p:nvSpPr>
          <p:cNvPr id="6" name="TextBox 5"/>
          <p:cNvSpPr txBox="1"/>
          <p:nvPr/>
        </p:nvSpPr>
        <p:spPr>
          <a:xfrm>
            <a:off x="1257300" y="1371600"/>
            <a:ext cx="6629400" cy="584775"/>
          </a:xfrm>
          <a:prstGeom prst="rect">
            <a:avLst/>
          </a:prstGeom>
          <a:noFill/>
        </p:spPr>
        <p:txBody>
          <a:bodyPr wrap="square" rtlCol="0">
            <a:spAutoFit/>
          </a:bodyPr>
          <a:lstStyle/>
          <a:p>
            <a:pPr algn="ctr"/>
            <a:r>
              <a:rPr lang="en-US" sz="3200" dirty="0"/>
              <a:t>4</a:t>
            </a:r>
            <a:r>
              <a:rPr lang="en-US" sz="3200" dirty="0" smtClean="0"/>
              <a:t>. Assign Points to Centroids #2</a:t>
            </a:r>
            <a:endParaRPr lang="en-US" sz="32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17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27829" y="2519011"/>
            <a:ext cx="2688341" cy="2688341"/>
          </a:xfrm>
        </p:spPr>
      </p:pic>
      <p:sp>
        <p:nvSpPr>
          <p:cNvPr id="6" name="TextBox 5"/>
          <p:cNvSpPr txBox="1"/>
          <p:nvPr/>
        </p:nvSpPr>
        <p:spPr>
          <a:xfrm>
            <a:off x="1257300" y="1371600"/>
            <a:ext cx="6629400" cy="584775"/>
          </a:xfrm>
          <a:prstGeom prst="rect">
            <a:avLst/>
          </a:prstGeom>
          <a:noFill/>
        </p:spPr>
        <p:txBody>
          <a:bodyPr wrap="square" rtlCol="0">
            <a:spAutoFit/>
          </a:bodyPr>
          <a:lstStyle/>
          <a:p>
            <a:pPr algn="ctr"/>
            <a:r>
              <a:rPr lang="en-US" sz="3200" dirty="0"/>
              <a:t>5</a:t>
            </a:r>
            <a:r>
              <a:rPr lang="en-US" sz="3200" dirty="0" smtClean="0"/>
              <a:t>. Recalculate Centroids #2</a:t>
            </a:r>
            <a:endParaRPr lang="en-US" sz="32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55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Clustering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27829" y="2519011"/>
            <a:ext cx="2688341" cy="2688341"/>
          </a:xfrm>
        </p:spPr>
      </p:pic>
      <p:sp>
        <p:nvSpPr>
          <p:cNvPr id="6" name="TextBox 5"/>
          <p:cNvSpPr txBox="1"/>
          <p:nvPr/>
        </p:nvSpPr>
        <p:spPr>
          <a:xfrm>
            <a:off x="1257300" y="1371600"/>
            <a:ext cx="6629400" cy="584775"/>
          </a:xfrm>
          <a:prstGeom prst="rect">
            <a:avLst/>
          </a:prstGeom>
          <a:noFill/>
        </p:spPr>
        <p:txBody>
          <a:bodyPr wrap="square" rtlCol="0">
            <a:spAutoFit/>
          </a:bodyPr>
          <a:lstStyle/>
          <a:p>
            <a:pPr algn="ctr"/>
            <a:r>
              <a:rPr lang="en-US" sz="3200" dirty="0" smtClean="0"/>
              <a:t>Stopping Condition</a:t>
            </a:r>
            <a:endParaRPr lang="en-US" sz="32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36652"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31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990600"/>
            <a:ext cx="7972561" cy="5486400"/>
          </a:xfrm>
        </p:spPr>
      </p:pic>
      <p:sp>
        <p:nvSpPr>
          <p:cNvPr id="3" name="Rectangle 2"/>
          <p:cNvSpPr/>
          <p:nvPr/>
        </p:nvSpPr>
        <p:spPr>
          <a:xfrm>
            <a:off x="457200" y="5528345"/>
            <a:ext cx="21336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264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Related Work</a:t>
            </a:r>
            <a:endParaRPr lang="en-US" dirty="0"/>
          </a:p>
        </p:txBody>
      </p:sp>
      <p:pic>
        <p:nvPicPr>
          <p:cNvPr id="7170" name="Picture 2" descr="http://hadoop.apache.org/mapreduce/images/mapreduc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3048000" cy="933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486025"/>
            <a:ext cx="6858000" cy="2265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876800"/>
            <a:ext cx="1438275" cy="133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5472" y="9144"/>
            <a:ext cx="1802209"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667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990600"/>
            <a:ext cx="7972561" cy="5486400"/>
          </a:xfrm>
        </p:spPr>
      </p:pic>
      <p:sp>
        <p:nvSpPr>
          <p:cNvPr id="3" name="Rectangle 2"/>
          <p:cNvSpPr/>
          <p:nvPr/>
        </p:nvSpPr>
        <p:spPr>
          <a:xfrm>
            <a:off x="3048000" y="2590800"/>
            <a:ext cx="30480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805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CloudClustering:</a:t>
            </a:r>
            <a:r>
              <a:rPr lang="en-US" sz="3200" baseline="0" dirty="0" smtClean="0"/>
              <a:t> </a:t>
            </a:r>
            <a:br>
              <a:rPr lang="en-US" sz="3200" baseline="0" dirty="0" smtClean="0"/>
            </a:br>
            <a:r>
              <a:rPr lang="en-US" sz="3200" baseline="0" dirty="0" smtClean="0"/>
              <a:t>Algorithm</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808947"/>
            <a:ext cx="8686800" cy="124010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81000" y="1447800"/>
                <a:ext cx="3072188" cy="369332"/>
              </a:xfrm>
              <a:prstGeom prst="rect">
                <a:avLst/>
              </a:prstGeom>
            </p:spPr>
            <p:txBody>
              <a:bodyPr wrap="none">
                <a:spAutoFit/>
              </a:bodyPr>
              <a:lstStyle/>
              <a:p>
                <a:r>
                  <a:rPr lang="en-US" b="1" dirty="0" smtClean="0"/>
                  <a:t>Conventional (Serial) </a:t>
                </a:r>
                <a14:m>
                  <m:oMath xmlns:m="http://schemas.openxmlformats.org/officeDocument/2006/math">
                    <m:r>
                      <a:rPr lang="en-US" b="1" i="1" smtClean="0">
                        <a:latin typeface="Cambria Math"/>
                      </a:rPr>
                      <m:t>𝒌</m:t>
                    </m:r>
                  </m:oMath>
                </a14:m>
                <a:r>
                  <a:rPr lang="en-US" b="1" dirty="0" smtClean="0"/>
                  <a:t>-means</a:t>
                </a:r>
                <a:endParaRPr lang="en-US" b="1" dirty="0"/>
              </a:p>
            </p:txBody>
          </p:sp>
        </mc:Choice>
        <mc:Fallback xmlns="">
          <p:sp>
            <p:nvSpPr>
              <p:cNvPr id="3" name="Rectangle 2"/>
              <p:cNvSpPr>
                <a:spLocks noRot="1" noChangeAspect="1" noMove="1" noResize="1" noEditPoints="1" noAdjustHandles="1" noChangeArrowheads="1" noChangeShapeType="1" noTextEdit="1"/>
              </p:cNvSpPr>
              <p:nvPr/>
            </p:nvSpPr>
            <p:spPr>
              <a:xfrm>
                <a:off x="381000" y="1447800"/>
                <a:ext cx="3072188" cy="369332"/>
              </a:xfrm>
              <a:prstGeom prst="rect">
                <a:avLst/>
              </a:prstGeom>
              <a:blipFill rotWithShape="1">
                <a:blip r:embed="rId4"/>
                <a:stretch>
                  <a:fillRect l="-1789" t="-8333" r="-1193" b="-25000"/>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9144"/>
            <a:ext cx="1785133"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180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CloudClustering: </a:t>
            </a:r>
            <a:br>
              <a:rPr lang="en-US" sz="3200" dirty="0" smtClean="0"/>
            </a:br>
            <a:r>
              <a:rPr lang="en-US" sz="3200" dirty="0" smtClean="0"/>
              <a:t>Algorithm</a:t>
            </a:r>
            <a:endParaRPr lang="en-US" sz="32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1" y="1859807"/>
            <a:ext cx="8839197" cy="3415307"/>
          </a:xfrm>
        </p:spPr>
      </p:pic>
      <mc:AlternateContent xmlns:mc="http://schemas.openxmlformats.org/markup-compatibility/2006" xmlns:a14="http://schemas.microsoft.com/office/drawing/2010/main">
        <mc:Choice Requires="a14">
          <p:sp>
            <p:nvSpPr>
              <p:cNvPr id="4" name="Rectangle 3"/>
              <p:cNvSpPr/>
              <p:nvPr/>
            </p:nvSpPr>
            <p:spPr>
              <a:xfrm>
                <a:off x="381000" y="1447800"/>
                <a:ext cx="1787733" cy="369332"/>
              </a:xfrm>
              <a:prstGeom prst="rect">
                <a:avLst/>
              </a:prstGeom>
            </p:spPr>
            <p:txBody>
              <a:bodyPr wrap="none">
                <a:spAutoFit/>
              </a:bodyPr>
              <a:lstStyle/>
              <a:p>
                <a:r>
                  <a:rPr lang="en-US" b="1" dirty="0" smtClean="0"/>
                  <a:t>Parallel </a:t>
                </a:r>
                <a14:m>
                  <m:oMath xmlns:m="http://schemas.openxmlformats.org/officeDocument/2006/math">
                    <m:r>
                      <a:rPr lang="en-US" b="1" i="1" smtClean="0">
                        <a:latin typeface="Cambria Math"/>
                      </a:rPr>
                      <m:t>𝒌</m:t>
                    </m:r>
                  </m:oMath>
                </a14:m>
                <a:r>
                  <a:rPr lang="en-US" b="1" dirty="0" smtClean="0"/>
                  <a:t>-means</a:t>
                </a:r>
                <a:endParaRPr lang="en-US" b="1" dirty="0"/>
              </a:p>
            </p:txBody>
          </p:sp>
        </mc:Choice>
        <mc:Fallback xmlns="">
          <p:sp>
            <p:nvSpPr>
              <p:cNvPr id="4" name="Rectangle 3"/>
              <p:cNvSpPr>
                <a:spLocks noRot="1" noChangeAspect="1" noMove="1" noResize="1" noEditPoints="1" noAdjustHandles="1" noChangeArrowheads="1" noChangeShapeType="1" noTextEdit="1"/>
              </p:cNvSpPr>
              <p:nvPr/>
            </p:nvSpPr>
            <p:spPr>
              <a:xfrm>
                <a:off x="381000" y="1447800"/>
                <a:ext cx="1787733" cy="369332"/>
              </a:xfrm>
              <a:prstGeom prst="rect">
                <a:avLst/>
              </a:prstGeom>
              <a:blipFill rotWithShape="1">
                <a:blip r:embed="rId4"/>
                <a:stretch>
                  <a:fillRect l="-3072" t="-8333" r="-2389" b="-25000"/>
                </a:stretch>
              </a:blipFill>
            </p:spPr>
            <p:txBody>
              <a:bodyPr/>
              <a:lstStyle/>
              <a:p>
                <a:r>
                  <a:rPr lang="en-US">
                    <a:noFill/>
                  </a:rPr>
                  <a:t> </a:t>
                </a:r>
              </a:p>
            </p:txBody>
          </p:sp>
        </mc:Fallback>
      </mc:AlternateContent>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9144"/>
            <a:ext cx="1785133"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634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CloudClustering: </a:t>
            </a:r>
            <a:br>
              <a:rPr lang="en-US" sz="3200" dirty="0" smtClean="0"/>
            </a:br>
            <a:r>
              <a:rPr lang="en-US" sz="3200" dirty="0" smtClean="0"/>
              <a:t>Implementation</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958" y="1658606"/>
            <a:ext cx="6720842" cy="405639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785133"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77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1015767"/>
            <a:ext cx="7972561" cy="5486400"/>
          </a:xfrm>
        </p:spPr>
      </p:pic>
      <p:sp>
        <p:nvSpPr>
          <p:cNvPr id="3" name="Rectangle 2"/>
          <p:cNvSpPr/>
          <p:nvPr/>
        </p:nvSpPr>
        <p:spPr>
          <a:xfrm>
            <a:off x="457200" y="990600"/>
            <a:ext cx="21336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50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CloudClustering: </a:t>
            </a:r>
            <a:br>
              <a:rPr lang="en-US" sz="3200" dirty="0" smtClean="0"/>
            </a:br>
            <a:r>
              <a:rPr lang="en-US" sz="3200" dirty="0" smtClean="0"/>
              <a:t>Implementation</a:t>
            </a:r>
            <a:endParaRPr lang="en-US" sz="3200" dirty="0"/>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5472" y="9144"/>
            <a:ext cx="1785133"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1" y="4502615"/>
            <a:ext cx="6095998" cy="2355384"/>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96" y="923265"/>
            <a:ext cx="6719249" cy="4055432"/>
          </a:xfrm>
          <a:prstGeom prst="rect">
            <a:avLst/>
          </a:prstGeom>
        </p:spPr>
      </p:pic>
      <p:cxnSp>
        <p:nvCxnSpPr>
          <p:cNvPr id="47" name="Straight Arrow Connector 46"/>
          <p:cNvCxnSpPr/>
          <p:nvPr/>
        </p:nvCxnSpPr>
        <p:spPr>
          <a:xfrm>
            <a:off x="2743200" y="1676400"/>
            <a:ext cx="26670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743200" y="1752600"/>
            <a:ext cx="2667000" cy="11983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810000" y="5146777"/>
            <a:ext cx="838200" cy="651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4572000" y="5029200"/>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1" name="Straight Arrow Connector 50"/>
          <p:cNvCxnSpPr/>
          <p:nvPr/>
        </p:nvCxnSpPr>
        <p:spPr>
          <a:xfrm flipH="1">
            <a:off x="2057400" y="1371600"/>
            <a:ext cx="34290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590800" y="1676400"/>
            <a:ext cx="28956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352800" y="1828800"/>
            <a:ext cx="21336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562600" y="4554035"/>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5" name="Straight Arrow Connector 54"/>
          <p:cNvCxnSpPr/>
          <p:nvPr/>
        </p:nvCxnSpPr>
        <p:spPr>
          <a:xfrm flipV="1">
            <a:off x="1295400" y="1447800"/>
            <a:ext cx="4114800" cy="2057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743200" y="1676400"/>
            <a:ext cx="2667000" cy="1981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343400" y="1905000"/>
            <a:ext cx="1066800" cy="15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562600" y="5163635"/>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5562600" y="5849435"/>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375861" y="4554035"/>
            <a:ext cx="685800" cy="490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1" name="Straight Arrow Connector 60"/>
          <p:cNvCxnSpPr/>
          <p:nvPr/>
        </p:nvCxnSpPr>
        <p:spPr>
          <a:xfrm flipV="1">
            <a:off x="1219200" y="1600200"/>
            <a:ext cx="3581400" cy="1905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743200" y="1752600"/>
            <a:ext cx="1981200" cy="2057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343400" y="1905000"/>
            <a:ext cx="381000" cy="15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375861" y="5163635"/>
            <a:ext cx="685800" cy="490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6375861" y="5849435"/>
            <a:ext cx="685800" cy="490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7162800" y="5163635"/>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7" name="Straight Arrow Connector 66"/>
          <p:cNvCxnSpPr/>
          <p:nvPr/>
        </p:nvCxnSpPr>
        <p:spPr>
          <a:xfrm>
            <a:off x="2895600" y="1295400"/>
            <a:ext cx="2514600" cy="16555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572000" y="5029200"/>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9" name="Straight Arrow Connector 68"/>
          <p:cNvCxnSpPr/>
          <p:nvPr/>
        </p:nvCxnSpPr>
        <p:spPr>
          <a:xfrm flipH="1">
            <a:off x="1981200" y="1371600"/>
            <a:ext cx="34290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2590800" y="1676400"/>
            <a:ext cx="28956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3200400" y="1828800"/>
            <a:ext cx="2286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3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heel(1)">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8"/>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9"/>
                                        </p:tgtEl>
                                        <p:attrNameLst>
                                          <p:attrName>style.visibility</p:attrName>
                                        </p:attrNameLst>
                                      </p:cBhvr>
                                      <p:to>
                                        <p:strVal val="hidden"/>
                                      </p:to>
                                    </p:set>
                                  </p:childTnLst>
                                </p:cTn>
                              </p:par>
                              <p:par>
                                <p:cTn id="22" presetID="2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par>
                                <p:cTn id="25" presetID="22" presetClass="entr" presetSubtype="2"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par>
                                <p:cTn id="28" presetID="22" presetClass="entr" presetSubtype="2"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right)">
                                      <p:cBhvr>
                                        <p:cTn id="30" dur="500"/>
                                        <p:tgtEl>
                                          <p:spTgt spid="53"/>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heel(1)">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5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5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50"/>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down)">
                                      <p:cBhvr>
                                        <p:cTn id="46" dur="500"/>
                                        <p:tgtEl>
                                          <p:spTgt spid="57"/>
                                        </p:tgtEl>
                                      </p:cBhvr>
                                    </p:animEffect>
                                  </p:childTnLst>
                                </p:cTn>
                              </p:par>
                              <p:par>
                                <p:cTn id="47" presetID="22" presetClass="entr" presetSubtype="4"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heel(1)">
                                      <p:cBhvr>
                                        <p:cTn id="55" dur="500"/>
                                        <p:tgtEl>
                                          <p:spTgt spid="54"/>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heel(1)">
                                      <p:cBhvr>
                                        <p:cTn id="58" dur="500"/>
                                        <p:tgtEl>
                                          <p:spTgt spid="58"/>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heel(1)">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57"/>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5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5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5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58"/>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59"/>
                                        </p:tgtEl>
                                        <p:attrNameLst>
                                          <p:attrName>style.visibility</p:attrName>
                                        </p:attrNameLst>
                                      </p:cBhvr>
                                      <p:to>
                                        <p:strVal val="hidden"/>
                                      </p:to>
                                    </p:set>
                                  </p:childTnLst>
                                </p:cTn>
                              </p:par>
                              <p:par>
                                <p:cTn id="76" presetID="22" presetClass="entr" presetSubtype="4" fill="hold"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down)">
                                      <p:cBhvr>
                                        <p:cTn id="78" dur="500"/>
                                        <p:tgtEl>
                                          <p:spTgt spid="61"/>
                                        </p:tgtEl>
                                      </p:cBhvr>
                                    </p:animEffect>
                                  </p:childTnLst>
                                </p:cTn>
                              </p:par>
                              <p:par>
                                <p:cTn id="79" presetID="22" presetClass="entr" presetSubtype="4"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down)">
                                      <p:cBhvr>
                                        <p:cTn id="81" dur="500"/>
                                        <p:tgtEl>
                                          <p:spTgt spid="62"/>
                                        </p:tgtEl>
                                      </p:cBhvr>
                                    </p:animEffect>
                                  </p:childTnLst>
                                </p:cTn>
                              </p:par>
                              <p:par>
                                <p:cTn id="82" presetID="2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down)">
                                      <p:cBhvr>
                                        <p:cTn id="84" dur="500"/>
                                        <p:tgtEl>
                                          <p:spTgt spid="63"/>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heel(1)">
                                      <p:cBhvr>
                                        <p:cTn id="87" dur="500"/>
                                        <p:tgtEl>
                                          <p:spTgt spid="60"/>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heel(1)">
                                      <p:cBhvr>
                                        <p:cTn id="90" dur="500"/>
                                        <p:tgtEl>
                                          <p:spTgt spid="64"/>
                                        </p:tgtEl>
                                      </p:cBhvr>
                                    </p:animEffect>
                                  </p:childTnLst>
                                </p:cTn>
                              </p:par>
                              <p:par>
                                <p:cTn id="91" presetID="21" presetClass="entr" presetSubtype="1"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heel(1)">
                                      <p:cBhvr>
                                        <p:cTn id="93" dur="500"/>
                                        <p:tgtEl>
                                          <p:spTgt spid="6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61"/>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62"/>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6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60"/>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65"/>
                                        </p:tgtEl>
                                        <p:attrNameLst>
                                          <p:attrName>style.visibility</p:attrName>
                                        </p:attrNameLst>
                                      </p:cBhvr>
                                      <p:to>
                                        <p:strVal val="hidden"/>
                                      </p:to>
                                    </p:set>
                                  </p:childTnLst>
                                </p:cTn>
                              </p:par>
                              <p:par>
                                <p:cTn id="108" presetID="22" presetClass="entr" presetSubtype="8" fill="hold"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wipe(left)">
                                      <p:cBhvr>
                                        <p:cTn id="110" dur="500"/>
                                        <p:tgtEl>
                                          <p:spTgt spid="67"/>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wheel(1)">
                                      <p:cBhvr>
                                        <p:cTn id="113" dur="500"/>
                                        <p:tgtEl>
                                          <p:spTgt spid="66"/>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67"/>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66"/>
                                        </p:tgtEl>
                                        <p:attrNameLst>
                                          <p:attrName>style.visibility</p:attrName>
                                        </p:attrNameLst>
                                      </p:cBhvr>
                                      <p:to>
                                        <p:strVal val="hidden"/>
                                      </p:to>
                                    </p:set>
                                  </p:childTnLst>
                                </p:cTn>
                              </p:par>
                              <p:par>
                                <p:cTn id="120" presetID="22" presetClass="entr" presetSubtype="2" fill="hold"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wipe(right)">
                                      <p:cBhvr>
                                        <p:cTn id="122" dur="500"/>
                                        <p:tgtEl>
                                          <p:spTgt spid="69"/>
                                        </p:tgtEl>
                                      </p:cBhvr>
                                    </p:animEffect>
                                  </p:childTnLst>
                                </p:cTn>
                              </p:par>
                              <p:par>
                                <p:cTn id="123" presetID="22" presetClass="entr" presetSubtype="2" fill="hold" nodeType="withEffect">
                                  <p:stCondLst>
                                    <p:cond delay="0"/>
                                  </p:stCondLst>
                                  <p:childTnLst>
                                    <p:set>
                                      <p:cBhvr>
                                        <p:cTn id="124" dur="1" fill="hold">
                                          <p:stCondLst>
                                            <p:cond delay="0"/>
                                          </p:stCondLst>
                                        </p:cTn>
                                        <p:tgtEl>
                                          <p:spTgt spid="70"/>
                                        </p:tgtEl>
                                        <p:attrNameLst>
                                          <p:attrName>style.visibility</p:attrName>
                                        </p:attrNameLst>
                                      </p:cBhvr>
                                      <p:to>
                                        <p:strVal val="visible"/>
                                      </p:to>
                                    </p:set>
                                    <p:animEffect transition="in" filter="wipe(right)">
                                      <p:cBhvr>
                                        <p:cTn id="125" dur="500"/>
                                        <p:tgtEl>
                                          <p:spTgt spid="70"/>
                                        </p:tgtEl>
                                      </p:cBhvr>
                                    </p:animEffect>
                                  </p:childTnLst>
                                </p:cTn>
                              </p:par>
                              <p:par>
                                <p:cTn id="126" presetID="22" presetClass="entr" presetSubtype="2" fill="hold" nodeType="with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wipe(right)">
                                      <p:cBhvr>
                                        <p:cTn id="128" dur="500"/>
                                        <p:tgtEl>
                                          <p:spTgt spid="71"/>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wheel(1)">
                                      <p:cBhvr>
                                        <p:cTn id="13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P spid="54" grpId="0" animBg="1"/>
      <p:bldP spid="54" grpId="1" animBg="1"/>
      <p:bldP spid="58" grpId="0" animBg="1"/>
      <p:bldP spid="58" grpId="1" animBg="1"/>
      <p:bldP spid="59" grpId="0" animBg="1"/>
      <p:bldP spid="59" grpId="1" animBg="1"/>
      <p:bldP spid="60" grpId="0" animBg="1"/>
      <p:bldP spid="60" grpId="1" animBg="1"/>
      <p:bldP spid="64" grpId="0" animBg="1"/>
      <p:bldP spid="64" grpId="1" animBg="1"/>
      <p:bldP spid="65" grpId="0" animBg="1"/>
      <p:bldP spid="65" grpId="1" animBg="1"/>
      <p:bldP spid="66" grpId="0" animBg="1"/>
      <p:bldP spid="66" grpId="1" animBg="1"/>
      <p:bldP spid="6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CloudClustering: </a:t>
            </a:r>
            <a:br>
              <a:rPr lang="en-US" sz="3200" dirty="0" smtClean="0"/>
            </a:br>
            <a:r>
              <a:rPr lang="en-US" sz="3200" dirty="0" smtClean="0"/>
              <a:t>Leveraging the cloud</a:t>
            </a:r>
            <a:endParaRPr lang="en-US" sz="3200" dirty="0"/>
          </a:p>
        </p:txBody>
      </p:sp>
      <p:sp>
        <p:nvSpPr>
          <p:cNvPr id="3" name="Content Placeholder 2"/>
          <p:cNvSpPr>
            <a:spLocks noGrp="1"/>
          </p:cNvSpPr>
          <p:nvPr>
            <p:ph idx="1"/>
          </p:nvPr>
        </p:nvSpPr>
        <p:spPr>
          <a:xfrm>
            <a:off x="2057400" y="1981200"/>
            <a:ext cx="5562600" cy="4724400"/>
          </a:xfrm>
        </p:spPr>
        <p:txBody>
          <a:bodyPr/>
          <a:lstStyle/>
          <a:p>
            <a:r>
              <a:rPr lang="en-US" b="1" dirty="0" smtClean="0"/>
              <a:t>Multicore Parallelism</a:t>
            </a:r>
            <a:endParaRPr lang="en-US" b="1" baseline="0" dirty="0" smtClean="0"/>
          </a:p>
          <a:p>
            <a:r>
              <a:rPr lang="en-US" b="1" baseline="0" dirty="0" smtClean="0"/>
              <a:t>Data Affinity</a:t>
            </a:r>
          </a:p>
          <a:p>
            <a:r>
              <a:rPr lang="en-US" b="1" dirty="0" smtClean="0"/>
              <a:t>Efficient Blob </a:t>
            </a:r>
            <a:r>
              <a:rPr lang="en-US" b="1" dirty="0"/>
              <a:t>C</a:t>
            </a:r>
            <a:r>
              <a:rPr lang="en-US" b="1" dirty="0" smtClean="0"/>
              <a:t>oncatenation</a:t>
            </a:r>
          </a:p>
          <a:p>
            <a:r>
              <a:rPr lang="en-US" b="1" dirty="0" smtClean="0"/>
              <a:t>Dynamic Scalability</a:t>
            </a:r>
            <a:endParaRPr lang="en-US" b="1"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120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smtClean="0"/>
              <a:t>Multicore </a:t>
            </a:r>
            <a:r>
              <a:rPr lang="en-US" sz="3200" dirty="0"/>
              <a:t>P</a:t>
            </a:r>
            <a:r>
              <a:rPr lang="en-US" sz="3200" dirty="0" smtClean="0"/>
              <a:t>arallelism</a:t>
            </a:r>
            <a:endParaRPr lang="en-US" sz="3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36118"/>
            <a:ext cx="7664348" cy="529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806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4572000" cy="6858000"/>
          </a:xfrm>
          <a:prstGeom prst="rect">
            <a:avLst/>
          </a:prstGeom>
          <a:solidFill>
            <a:srgbClr val="CC33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65009" y="0"/>
            <a:ext cx="457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0" y="0"/>
            <a:ext cx="4040188" cy="411163"/>
          </a:xfrm>
        </p:spPr>
        <p:txBody>
          <a:bodyPr>
            <a:normAutofit fontScale="92500" lnSpcReduction="10000"/>
          </a:bodyPr>
          <a:lstStyle/>
          <a:p>
            <a:r>
              <a:rPr lang="en-US" dirty="0" smtClean="0"/>
              <a:t>Thread-based</a:t>
            </a:r>
            <a:endParaRPr lang="en-US" dirty="0"/>
          </a:p>
        </p:txBody>
      </p:sp>
      <p:sp>
        <p:nvSpPr>
          <p:cNvPr id="6" name="Content Placeholder 5"/>
          <p:cNvSpPr>
            <a:spLocks noGrp="1"/>
          </p:cNvSpPr>
          <p:nvPr>
            <p:ph sz="half" idx="2"/>
          </p:nvPr>
        </p:nvSpPr>
        <p:spPr>
          <a:xfrm>
            <a:off x="0" y="304800"/>
            <a:ext cx="4497388" cy="6553200"/>
          </a:xfrm>
        </p:spPr>
        <p:txBody>
          <a:bodyPr>
            <a:noAutofit/>
          </a:bodyPr>
          <a:lstStyle/>
          <a:p>
            <a:pPr marL="0" indent="0">
              <a:spcBef>
                <a:spcPts val="0"/>
              </a:spcBef>
              <a:buNone/>
            </a:pPr>
            <a:r>
              <a:rPr lang="en-US" sz="500" dirty="0">
                <a:solidFill>
                  <a:srgbClr val="0000FF"/>
                </a:solidFill>
                <a:latin typeface="Consolas"/>
              </a:rPr>
              <a:t>private</a:t>
            </a:r>
            <a:r>
              <a:rPr lang="en-US" sz="500" dirty="0">
                <a:solidFill>
                  <a:prstClr val="black"/>
                </a:solidFill>
                <a:latin typeface="Consolas"/>
              </a:rPr>
              <a:t> </a:t>
            </a:r>
            <a:r>
              <a:rPr lang="en-US" sz="500" dirty="0">
                <a:solidFill>
                  <a:srgbClr val="0000FF"/>
                </a:solidFill>
                <a:latin typeface="Consolas"/>
              </a:rPr>
              <a:t>void</a:t>
            </a:r>
            <a:r>
              <a:rPr lang="en-US" sz="500" dirty="0">
                <a:solidFill>
                  <a:prstClr val="black"/>
                </a:solidFill>
                <a:latin typeface="Consolas"/>
              </a:rPr>
              <a:t> </a:t>
            </a:r>
            <a:r>
              <a:rPr lang="en-US" sz="500" dirty="0" err="1">
                <a:solidFill>
                  <a:prstClr val="black"/>
                </a:solidFill>
                <a:latin typeface="Consolas"/>
              </a:rPr>
              <a:t>ProcessPoints</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CloudBlockBlob</a:t>
            </a:r>
            <a:r>
              <a:rPr lang="en-US" sz="500" dirty="0">
                <a:solidFill>
                  <a:prstClr val="black"/>
                </a:solidFill>
                <a:latin typeface="Consolas"/>
              </a:rPr>
              <a:t> </a:t>
            </a:r>
            <a:r>
              <a:rPr lang="en-US" sz="500" dirty="0" err="1">
                <a:solidFill>
                  <a:prstClr val="black"/>
                </a:solidFill>
                <a:latin typeface="Consolas"/>
              </a:rPr>
              <a:t>pointsBlob</a:t>
            </a:r>
            <a:r>
              <a:rPr lang="en-US" sz="500" dirty="0">
                <a:solidFill>
                  <a:prstClr val="black"/>
                </a:solidFill>
                <a:latin typeface="Consolas"/>
              </a:rPr>
              <a:t> = </a:t>
            </a:r>
            <a:r>
              <a:rPr lang="en-US" sz="500" dirty="0" err="1">
                <a:solidFill>
                  <a:srgbClr val="2B91AF"/>
                </a:solidFill>
                <a:latin typeface="Consolas"/>
              </a:rPr>
              <a:t>AzureHelper</a:t>
            </a:r>
            <a:r>
              <a:rPr lang="en-US" sz="500" dirty="0" err="1">
                <a:solidFill>
                  <a:prstClr val="black"/>
                </a:solidFill>
                <a:latin typeface="Consolas"/>
              </a:rPr>
              <a:t>.GetBlob</a:t>
            </a:r>
            <a:r>
              <a:rPr lang="en-US" sz="500" dirty="0">
                <a:solidFill>
                  <a:prstClr val="black"/>
                </a:solidFill>
                <a:latin typeface="Consolas"/>
              </a:rPr>
              <a:t>(</a:t>
            </a:r>
            <a:r>
              <a:rPr lang="en-US" sz="500" dirty="0" err="1">
                <a:solidFill>
                  <a:prstClr val="black"/>
                </a:solidFill>
                <a:latin typeface="Consolas"/>
              </a:rPr>
              <a:t>task.Points</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Do the mapping and write the new blob</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srgbClr val="0000FF"/>
                </a:solidFill>
                <a:latin typeface="Consolas"/>
              </a:rPr>
              <a:t>int</a:t>
            </a:r>
            <a:r>
              <a:rPr lang="en-US" sz="500" dirty="0">
                <a:solidFill>
                  <a:prstClr val="black"/>
                </a:solidFill>
                <a:latin typeface="Consolas"/>
              </a:rPr>
              <a:t> </a:t>
            </a:r>
            <a:r>
              <a:rPr lang="en-US" sz="500" dirty="0" err="1">
                <a:solidFill>
                  <a:prstClr val="black"/>
                </a:solidFill>
                <a:latin typeface="Consolas"/>
              </a:rPr>
              <a:t>numThreads</a:t>
            </a:r>
            <a:r>
              <a:rPr lang="en-US" sz="500" dirty="0">
                <a:solidFill>
                  <a:prstClr val="black"/>
                </a:solidFill>
                <a:latin typeface="Consolas"/>
              </a:rPr>
              <a:t> = </a:t>
            </a:r>
            <a:r>
              <a:rPr lang="en-US" sz="500" dirty="0" err="1">
                <a:solidFill>
                  <a:srgbClr val="2B91AF"/>
                </a:solidFill>
                <a:latin typeface="Consolas"/>
              </a:rPr>
              <a:t>Environment</a:t>
            </a:r>
            <a:r>
              <a:rPr lang="en-US" sz="500" dirty="0" err="1">
                <a:solidFill>
                  <a:prstClr val="black"/>
                </a:solidFill>
                <a:latin typeface="Consolas"/>
              </a:rPr>
              <a:t>.ProcessorCount</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PointsProcessedData</a:t>
            </a:r>
            <a:r>
              <a:rPr lang="en-US" sz="500" dirty="0">
                <a:solidFill>
                  <a:prstClr val="black"/>
                </a:solidFill>
                <a:latin typeface="Consolas"/>
              </a:rPr>
              <a:t>[,] </a:t>
            </a:r>
            <a:r>
              <a:rPr lang="en-US" sz="500" dirty="0" err="1">
                <a:solidFill>
                  <a:prstClr val="black"/>
                </a:solidFill>
                <a:latin typeface="Consolas"/>
              </a:rPr>
              <a:t>pointSumsPerCentroidPerThread</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PointsProcessedData</a:t>
            </a:r>
            <a:r>
              <a:rPr lang="en-US" sz="500" dirty="0">
                <a:solidFill>
                  <a:prstClr val="black"/>
                </a:solidFill>
                <a:latin typeface="Consolas"/>
              </a:rPr>
              <a:t>[</a:t>
            </a:r>
            <a:r>
              <a:rPr lang="en-US" sz="500" dirty="0" err="1">
                <a:solidFill>
                  <a:prstClr val="black"/>
                </a:solidFill>
                <a:latin typeface="Consolas"/>
              </a:rPr>
              <a:t>numThreads</a:t>
            </a:r>
            <a:r>
              <a:rPr lang="en-US" sz="500" dirty="0">
                <a:solidFill>
                  <a:prstClr val="black"/>
                </a:solidFill>
                <a:latin typeface="Consolas"/>
              </a:rPr>
              <a:t>, </a:t>
            </a:r>
            <a:r>
              <a:rPr lang="en-US" sz="500" dirty="0" err="1">
                <a:solidFill>
                  <a:prstClr val="black"/>
                </a:solidFill>
                <a:latin typeface="Consolas"/>
              </a:rPr>
              <a:t>task.K</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srgbClr val="0000FF"/>
                </a:solidFill>
                <a:latin typeface="Consolas"/>
              </a:rPr>
              <a:t>int</a:t>
            </a:r>
            <a:r>
              <a:rPr lang="en-US" sz="500" dirty="0">
                <a:solidFill>
                  <a:prstClr val="black"/>
                </a:solidFill>
                <a:latin typeface="Consolas"/>
              </a:rPr>
              <a:t>[] </a:t>
            </a:r>
            <a:r>
              <a:rPr lang="en-US" sz="500" dirty="0" err="1">
                <a:solidFill>
                  <a:prstClr val="black"/>
                </a:solidFill>
                <a:latin typeface="Consolas"/>
              </a:rPr>
              <a:t>pointsChangedPerThread</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0000FF"/>
                </a:solidFill>
                <a:latin typeface="Consolas"/>
              </a:rPr>
              <a:t>int</a:t>
            </a:r>
            <a:r>
              <a:rPr lang="en-US" sz="500" dirty="0">
                <a:solidFill>
                  <a:prstClr val="black"/>
                </a:solidFill>
                <a:latin typeface="Consolas"/>
              </a:rPr>
              <a:t>[</a:t>
            </a:r>
            <a:r>
              <a:rPr lang="en-US" sz="500" dirty="0" err="1">
                <a:solidFill>
                  <a:prstClr val="black"/>
                </a:solidFill>
                <a:latin typeface="Consolas"/>
              </a:rPr>
              <a:t>numThreads</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a:solidFill>
                  <a:srgbClr val="0000FF"/>
                </a:solidFill>
                <a:latin typeface="Consolas"/>
              </a:rPr>
              <a:t>string</a:t>
            </a:r>
            <a:r>
              <a:rPr lang="en-US" sz="500" dirty="0">
                <a:solidFill>
                  <a:prstClr val="black"/>
                </a:solidFill>
                <a:latin typeface="Consolas"/>
              </a:rPr>
              <a:t>[][] </a:t>
            </a:r>
            <a:r>
              <a:rPr lang="en-US" sz="500" dirty="0" err="1">
                <a:solidFill>
                  <a:prstClr val="black"/>
                </a:solidFill>
                <a:latin typeface="Consolas"/>
              </a:rPr>
              <a:t>blockIDsPerThread</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a:solidFill>
                  <a:srgbClr val="0000FF"/>
                </a:solidFill>
                <a:latin typeface="Consolas"/>
              </a:rPr>
              <a:t>string</a:t>
            </a:r>
            <a:r>
              <a:rPr lang="en-US" sz="500" dirty="0">
                <a:solidFill>
                  <a:prstClr val="black"/>
                </a:solidFill>
                <a:latin typeface="Consolas"/>
              </a:rPr>
              <a:t>[</a:t>
            </a:r>
            <a:r>
              <a:rPr lang="en-US" sz="500" dirty="0" err="1">
                <a:solidFill>
                  <a:prstClr val="black"/>
                </a:solidFill>
                <a:latin typeface="Consolas"/>
              </a:rPr>
              <a:t>numThreads</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System.Threading.Tasks.</a:t>
            </a:r>
            <a:r>
              <a:rPr lang="en-US" sz="500" dirty="0" err="1">
                <a:solidFill>
                  <a:srgbClr val="2B91AF"/>
                </a:solidFill>
                <a:latin typeface="Consolas"/>
              </a:rPr>
              <a:t>Parallel</a:t>
            </a:r>
            <a:r>
              <a:rPr lang="en-US" sz="500" dirty="0" err="1">
                <a:solidFill>
                  <a:prstClr val="black"/>
                </a:solidFill>
                <a:latin typeface="Consolas"/>
              </a:rPr>
              <a:t>.For</a:t>
            </a:r>
            <a:r>
              <a:rPr lang="en-US" sz="500" dirty="0">
                <a:solidFill>
                  <a:prstClr val="black"/>
                </a:solidFill>
                <a:latin typeface="Consolas"/>
              </a:rPr>
              <a:t>(0, </a:t>
            </a:r>
            <a:r>
              <a:rPr lang="en-US" sz="500" dirty="0" err="1">
                <a:solidFill>
                  <a:prstClr val="black"/>
                </a:solidFill>
                <a:latin typeface="Consolas"/>
              </a:rPr>
              <a:t>numThreads</a:t>
            </a:r>
            <a:r>
              <a:rPr lang="en-US" sz="500" dirty="0">
                <a:solidFill>
                  <a:prstClr val="black"/>
                </a:solidFill>
                <a:latin typeface="Consolas"/>
              </a:rPr>
              <a:t>, </a:t>
            </a:r>
            <a:r>
              <a:rPr lang="en-US" sz="500" dirty="0" err="1">
                <a:solidFill>
                  <a:prstClr val="black"/>
                </a:solidFill>
                <a:latin typeface="Consolas"/>
              </a:rPr>
              <a:t>threadID</a:t>
            </a:r>
            <a:r>
              <a:rPr lang="en-US" sz="500" dirty="0">
                <a:solidFill>
                  <a:prstClr val="black"/>
                </a:solidFill>
                <a:latin typeface="Consolas"/>
              </a:rPr>
              <a:t> </a:t>
            </a:r>
            <a:r>
              <a:rPr lang="en-US" sz="500" dirty="0" smtClean="0">
                <a:solidFill>
                  <a:prstClr val="black"/>
                </a:solidFill>
                <a:latin typeface="Consolas"/>
              </a:rPr>
              <a:t>=&gt;</a:t>
            </a:r>
          </a:p>
          <a:p>
            <a:pPr marL="0" indent="0">
              <a:spcBef>
                <a:spcPts val="0"/>
              </a:spcBef>
              <a:buNone/>
            </a:pPr>
            <a:r>
              <a:rPr lang="en-US" sz="500" dirty="0" smtClean="0">
                <a:solidFill>
                  <a:prstClr val="black"/>
                </a:solidFill>
                <a:latin typeface="Consolas"/>
              </a:rPr>
              <a:t>    {</a:t>
            </a:r>
          </a:p>
          <a:p>
            <a:pPr marL="0" indent="0">
              <a:spcBef>
                <a:spcPts val="0"/>
              </a:spcBef>
              <a:buNone/>
            </a:pPr>
            <a:r>
              <a:rPr lang="en-US" sz="500" dirty="0" smtClean="0">
                <a:solidFill>
                  <a:prstClr val="black"/>
                </a:solidFill>
                <a:latin typeface="Consolas"/>
              </a:rPr>
              <a:t>        </a:t>
            </a:r>
            <a:r>
              <a:rPr lang="en-US" sz="500" dirty="0">
                <a:solidFill>
                  <a:srgbClr val="0000FF"/>
                </a:solidFill>
                <a:latin typeface="Consolas"/>
              </a:rPr>
              <a:t>using</a:t>
            </a:r>
            <a:r>
              <a:rPr lang="en-US" sz="500" dirty="0">
                <a:solidFill>
                  <a:prstClr val="black"/>
                </a:solidFill>
                <a:latin typeface="Consolas"/>
              </a:rPr>
              <a:t> (</a:t>
            </a:r>
            <a:r>
              <a:rPr lang="en-US" sz="500" dirty="0" err="1">
                <a:solidFill>
                  <a:srgbClr val="2B91AF"/>
                </a:solidFill>
                <a:latin typeface="Consolas"/>
              </a:rPr>
              <a:t>ObjectCachedStreamReader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 stream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ObjectCachedStreamReader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a:t>
            </a:r>
            <a:r>
              <a:rPr lang="en-US" sz="500" dirty="0" err="1">
                <a:solidFill>
                  <a:prstClr val="black"/>
                </a:solidFill>
                <a:latin typeface="Consolas"/>
              </a:rPr>
              <a:t>pointsBlob</a:t>
            </a:r>
            <a:r>
              <a:rPr lang="en-US" sz="500" dirty="0">
                <a:solidFill>
                  <a:prstClr val="black"/>
                </a:solidFill>
                <a:latin typeface="Consolas"/>
              </a:rPr>
              <a:t>, </a:t>
            </a:r>
            <a:r>
              <a:rPr lang="en-US" sz="500" dirty="0" err="1">
                <a:solidFill>
                  <a:srgbClr val="2B91AF"/>
                </a:solidFill>
                <a:latin typeface="Consolas"/>
              </a:rPr>
              <a:t>ClusterPoint</a:t>
            </a:r>
            <a:r>
              <a:rPr lang="en-US" sz="500" dirty="0" err="1">
                <a:solidFill>
                  <a:prstClr val="black"/>
                </a:solidFill>
                <a:latin typeface="Consolas"/>
              </a:rPr>
              <a:t>.FromByteArray</a:t>
            </a:r>
            <a:r>
              <a:rPr lang="en-US" sz="500" dirty="0">
                <a:solidFill>
                  <a:prstClr val="black"/>
                </a:solidFill>
                <a:latin typeface="Consolas"/>
              </a:rPr>
              <a:t>, </a:t>
            </a:r>
            <a:r>
              <a:rPr lang="en-US" sz="500" dirty="0" err="1">
                <a:solidFill>
                  <a:srgbClr val="2B91AF"/>
                </a:solidFill>
                <a:latin typeface="Consolas"/>
              </a:rPr>
              <a:t>ClusterPoint</a:t>
            </a:r>
            <a:r>
              <a:rPr lang="en-US" sz="500" dirty="0" err="1">
                <a:solidFill>
                  <a:prstClr val="black"/>
                </a:solidFill>
                <a:latin typeface="Consolas"/>
              </a:rPr>
              <a:t>.Size</a:t>
            </a:r>
            <a:r>
              <a:rPr lang="en-US" sz="500" dirty="0">
                <a:solidFill>
                  <a:prstClr val="black"/>
                </a:solidFill>
                <a:latin typeface="Consolas"/>
              </a:rPr>
              <a:t>, </a:t>
            </a:r>
            <a:r>
              <a:rPr lang="en-US" sz="500" dirty="0" err="1">
                <a:solidFill>
                  <a:srgbClr val="2B91AF"/>
                </a:solidFill>
                <a:latin typeface="Consolas"/>
              </a:rPr>
              <a:t>AzureHelper</a:t>
            </a:r>
            <a:r>
              <a:rPr lang="en-US" sz="500" dirty="0" err="1">
                <a:solidFill>
                  <a:prstClr val="black"/>
                </a:solidFill>
                <a:latin typeface="Consolas"/>
              </a:rPr>
              <a:t>.GetLocalResourceRootPath</a:t>
            </a:r>
            <a:r>
              <a:rPr lang="en-US" sz="500" dirty="0">
                <a:solidFill>
                  <a:prstClr val="black"/>
                </a:solidFill>
                <a:latin typeface="Consolas"/>
              </a:rPr>
              <a:t>(</a:t>
            </a:r>
            <a:r>
              <a:rPr lang="en-US" sz="500" dirty="0">
                <a:solidFill>
                  <a:srgbClr val="A31515"/>
                </a:solidFill>
                <a:latin typeface="Consolas"/>
              </a:rPr>
              <a:t>"cache"</a:t>
            </a:r>
            <a:r>
              <a:rPr lang="en-US" sz="500" dirty="0">
                <a:solidFill>
                  <a:prstClr val="black"/>
                </a:solidFill>
                <a:latin typeface="Consolas"/>
              </a:rPr>
              <a:t>), </a:t>
            </a:r>
            <a:r>
              <a:rPr lang="en-US" sz="500" dirty="0" err="1">
                <a:solidFill>
                  <a:prstClr val="black"/>
                </a:solidFill>
                <a:latin typeface="Consolas"/>
              </a:rPr>
              <a:t>task.JobID.ToString</a:t>
            </a:r>
            <a:r>
              <a:rPr lang="en-US" sz="500" dirty="0">
                <a:solidFill>
                  <a:prstClr val="black"/>
                </a:solidFill>
                <a:latin typeface="Consolas"/>
              </a:rPr>
              <a:t>(), </a:t>
            </a:r>
            <a:r>
              <a:rPr lang="en-US" sz="500" dirty="0" err="1">
                <a:solidFill>
                  <a:prstClr val="black"/>
                </a:solidFill>
                <a:latin typeface="Consolas"/>
              </a:rPr>
              <a:t>task.PartitionNumber</a:t>
            </a:r>
            <a:r>
              <a:rPr lang="en-US" sz="500" dirty="0">
                <a:solidFill>
                  <a:prstClr val="black"/>
                </a:solidFill>
                <a:latin typeface="Consolas"/>
              </a:rPr>
              <a:t>, </a:t>
            </a:r>
            <a:r>
              <a:rPr lang="en-US" sz="500" dirty="0" err="1">
                <a:solidFill>
                  <a:prstClr val="black"/>
                </a:solidFill>
                <a:latin typeface="Consolas"/>
              </a:rPr>
              <a:t>task.M</a:t>
            </a:r>
            <a:r>
              <a:rPr lang="en-US" sz="500" dirty="0">
                <a:solidFill>
                  <a:prstClr val="black"/>
                </a:solidFill>
                <a:latin typeface="Consolas"/>
              </a:rPr>
              <a:t>, </a:t>
            </a:r>
            <a:r>
              <a:rPr lang="en-US" sz="500" dirty="0" err="1">
                <a:solidFill>
                  <a:prstClr val="black"/>
                </a:solidFill>
                <a:latin typeface="Consolas"/>
              </a:rPr>
              <a:t>subPartitionNumber</a:t>
            </a:r>
            <a:r>
              <a:rPr lang="en-US" sz="500" dirty="0">
                <a:solidFill>
                  <a:prstClr val="black"/>
                </a:solidFill>
                <a:latin typeface="Consolas"/>
              </a:rPr>
              <a:t>: </a:t>
            </a:r>
            <a:r>
              <a:rPr lang="en-US" sz="500" dirty="0" err="1">
                <a:solidFill>
                  <a:prstClr val="black"/>
                </a:solidFill>
                <a:latin typeface="Consolas"/>
              </a:rPr>
              <a:t>threadID</a:t>
            </a:r>
            <a:r>
              <a:rPr lang="en-US" sz="500" dirty="0">
                <a:solidFill>
                  <a:prstClr val="black"/>
                </a:solidFill>
                <a:latin typeface="Consolas"/>
              </a:rPr>
              <a:t>, </a:t>
            </a:r>
            <a:r>
              <a:rPr lang="en-US" sz="500" dirty="0" err="1">
                <a:solidFill>
                  <a:prstClr val="black"/>
                </a:solidFill>
                <a:latin typeface="Consolas"/>
              </a:rPr>
              <a:t>subTotalPartitions</a:t>
            </a:r>
            <a:r>
              <a:rPr lang="en-US" sz="500" dirty="0">
                <a:solidFill>
                  <a:prstClr val="black"/>
                </a:solidFill>
                <a:latin typeface="Consolas"/>
              </a:rPr>
              <a:t>: </a:t>
            </a:r>
            <a:r>
              <a:rPr lang="en-US" sz="500" dirty="0" err="1">
                <a:solidFill>
                  <a:prstClr val="black"/>
                </a:solidFill>
                <a:latin typeface="Consolas"/>
              </a:rPr>
              <a:t>numThreads</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smtClean="0">
                <a:solidFill>
                  <a:prstClr val="black"/>
                </a:solidFill>
                <a:latin typeface="Consolas"/>
              </a:rPr>
              <a:t>            </a:t>
            </a:r>
            <a:r>
              <a:rPr lang="en-US" sz="500" dirty="0" smtClean="0">
                <a:solidFill>
                  <a:srgbClr val="008000"/>
                </a:solidFill>
                <a:latin typeface="Consolas"/>
              </a:rPr>
              <a:t>// Process the points</a:t>
            </a:r>
            <a:endParaRPr lang="en-US" sz="500" dirty="0" smtClean="0">
              <a:solidFill>
                <a:prstClr val="black"/>
              </a:solidFill>
              <a:latin typeface="Consolas"/>
            </a:endParaRPr>
          </a:p>
          <a:p>
            <a:pPr marL="0" indent="0">
              <a:spcBef>
                <a:spcPts val="0"/>
              </a:spcBef>
              <a:buNone/>
            </a:pPr>
            <a:r>
              <a:rPr lang="en-US" sz="500" dirty="0" smtClean="0">
                <a:solidFill>
                  <a:prstClr val="black"/>
                </a:solidFill>
                <a:latin typeface="Consolas"/>
              </a:rPr>
              <a:t>            </a:t>
            </a:r>
            <a:r>
              <a:rPr lang="en-US" sz="500" dirty="0" err="1">
                <a:solidFill>
                  <a:srgbClr val="2B91AF"/>
                </a:solidFill>
                <a:latin typeface="Consolas"/>
              </a:rPr>
              <a:t>ObjectBlockWriter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 </a:t>
            </a:r>
            <a:r>
              <a:rPr lang="en-US" sz="500" dirty="0" err="1">
                <a:solidFill>
                  <a:prstClr val="black"/>
                </a:solidFill>
                <a:latin typeface="Consolas"/>
              </a:rPr>
              <a:t>writeStream</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ObjectBlockWriter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a:t>
            </a:r>
            <a:r>
              <a:rPr lang="en-US" sz="500" dirty="0" err="1">
                <a:solidFill>
                  <a:prstClr val="black"/>
                </a:solidFill>
                <a:latin typeface="Consolas"/>
              </a:rPr>
              <a:t>pointsBlob</a:t>
            </a:r>
            <a:r>
              <a:rPr lang="en-US" sz="500" dirty="0">
                <a:solidFill>
                  <a:prstClr val="black"/>
                </a:solidFill>
                <a:latin typeface="Consolas"/>
              </a:rPr>
              <a:t>, point =&gt; </a:t>
            </a:r>
            <a:r>
              <a:rPr lang="en-US" sz="500" dirty="0" err="1">
                <a:solidFill>
                  <a:prstClr val="black"/>
                </a:solidFill>
                <a:latin typeface="Consolas"/>
              </a:rPr>
              <a:t>point.ToByteArray</a:t>
            </a:r>
            <a:r>
              <a:rPr lang="en-US" sz="500" dirty="0">
                <a:solidFill>
                  <a:prstClr val="black"/>
                </a:solidFill>
                <a:latin typeface="Consolas"/>
              </a:rPr>
              <a:t>(), </a:t>
            </a:r>
            <a:r>
              <a:rPr lang="en-US" sz="500" dirty="0" err="1">
                <a:solidFill>
                  <a:srgbClr val="2B91AF"/>
                </a:solidFill>
                <a:latin typeface="Consolas"/>
              </a:rPr>
              <a:t>ClusterPoint</a:t>
            </a:r>
            <a:r>
              <a:rPr lang="en-US" sz="500" dirty="0" err="1">
                <a:solidFill>
                  <a:prstClr val="black"/>
                </a:solidFill>
                <a:latin typeface="Consolas"/>
              </a:rPr>
              <a:t>.Size</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srgbClr val="0000FF"/>
                </a:solidFill>
                <a:latin typeface="Consolas"/>
              </a:rPr>
              <a:t>foreach</a:t>
            </a:r>
            <a:r>
              <a:rPr lang="en-US" sz="500" dirty="0">
                <a:solidFill>
                  <a:prstClr val="black"/>
                </a:solidFill>
                <a:latin typeface="Consolas"/>
              </a:rPr>
              <a:t> (</a:t>
            </a:r>
            <a:r>
              <a:rPr lang="en-US" sz="500" dirty="0" err="1">
                <a:solidFill>
                  <a:srgbClr val="0000FF"/>
                </a:solidFill>
                <a:latin typeface="Consolas"/>
              </a:rPr>
              <a:t>var</a:t>
            </a:r>
            <a:r>
              <a:rPr lang="en-US" sz="500" dirty="0">
                <a:solidFill>
                  <a:prstClr val="black"/>
                </a:solidFill>
                <a:latin typeface="Consolas"/>
              </a:rPr>
              <a:t> point </a:t>
            </a:r>
            <a:r>
              <a:rPr lang="en-US" sz="500" dirty="0">
                <a:solidFill>
                  <a:srgbClr val="0000FF"/>
                </a:solidFill>
                <a:latin typeface="Consolas"/>
              </a:rPr>
              <a:t>in</a:t>
            </a:r>
            <a:r>
              <a:rPr lang="en-US" sz="500" dirty="0">
                <a:solidFill>
                  <a:prstClr val="black"/>
                </a:solidFill>
                <a:latin typeface="Consolas"/>
              </a:rPr>
              <a:t> stream)</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Assign the point to the nearest centroid</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Guid</a:t>
            </a:r>
            <a:r>
              <a:rPr lang="en-US" sz="500" dirty="0">
                <a:solidFill>
                  <a:prstClr val="black"/>
                </a:solidFill>
                <a:latin typeface="Consolas"/>
              </a:rPr>
              <a:t> </a:t>
            </a:r>
            <a:r>
              <a:rPr lang="en-US" sz="500" dirty="0" err="1">
                <a:solidFill>
                  <a:prstClr val="black"/>
                </a:solidFill>
                <a:latin typeface="Consolas"/>
              </a:rPr>
              <a:t>oldCentroidID</a:t>
            </a:r>
            <a:r>
              <a:rPr lang="en-US" sz="500" dirty="0">
                <a:solidFill>
                  <a:prstClr val="black"/>
                </a:solidFill>
                <a:latin typeface="Consolas"/>
              </a:rPr>
              <a:t> = </a:t>
            </a:r>
            <a:r>
              <a:rPr lang="en-US" sz="500" dirty="0" err="1">
                <a:solidFill>
                  <a:prstClr val="black"/>
                </a:solidFill>
                <a:latin typeface="Consolas"/>
              </a:rPr>
              <a:t>point.CentroidID</a:t>
            </a:r>
            <a:r>
              <a:rPr lang="en-US" sz="500" dirty="0">
                <a:solidFill>
                  <a:prstClr val="black"/>
                </a:solidFill>
                <a:latin typeface="Consolas"/>
              </a:rPr>
              <a:t>;</a:t>
            </a:r>
          </a:p>
          <a:p>
            <a:pPr marL="0" indent="0">
              <a:spcBef>
                <a:spcPts val="0"/>
              </a:spcBef>
              <a:buNone/>
            </a:pPr>
            <a:r>
              <a:rPr lang="fr-FR" sz="500" dirty="0">
                <a:solidFill>
                  <a:prstClr val="black"/>
                </a:solidFill>
                <a:latin typeface="Consolas"/>
              </a:rPr>
              <a:t>                </a:t>
            </a:r>
            <a:r>
              <a:rPr lang="fr-FR" sz="500" dirty="0" err="1">
                <a:solidFill>
                  <a:srgbClr val="0000FF"/>
                </a:solidFill>
                <a:latin typeface="Consolas"/>
              </a:rPr>
              <a:t>int</a:t>
            </a:r>
            <a:r>
              <a:rPr lang="fr-FR" sz="500" dirty="0">
                <a:solidFill>
                  <a:prstClr val="black"/>
                </a:solidFill>
                <a:latin typeface="Consolas"/>
              </a:rPr>
              <a:t> </a:t>
            </a:r>
            <a:r>
              <a:rPr lang="fr-FR" sz="500" dirty="0" err="1">
                <a:solidFill>
                  <a:prstClr val="black"/>
                </a:solidFill>
                <a:latin typeface="Consolas"/>
              </a:rPr>
              <a:t>closestCentroidIndex</a:t>
            </a:r>
            <a:r>
              <a:rPr lang="fr-FR" sz="500" dirty="0">
                <a:solidFill>
                  <a:prstClr val="black"/>
                </a:solidFill>
                <a:latin typeface="Consolas"/>
              </a:rPr>
              <a:t> = </a:t>
            </a:r>
            <a:r>
              <a:rPr lang="fr-FR" sz="500" dirty="0" err="1">
                <a:solidFill>
                  <a:prstClr val="black"/>
                </a:solidFill>
                <a:latin typeface="Consolas"/>
              </a:rPr>
              <a:t>centroids.MinIndex</a:t>
            </a:r>
            <a:r>
              <a:rPr lang="fr-FR" sz="500" dirty="0">
                <a:solidFill>
                  <a:prstClr val="black"/>
                </a:solidFill>
                <a:latin typeface="Consolas"/>
              </a:rPr>
              <a:t>(</a:t>
            </a:r>
            <a:r>
              <a:rPr lang="fr-FR" sz="500" dirty="0" err="1">
                <a:solidFill>
                  <a:prstClr val="black"/>
                </a:solidFill>
                <a:latin typeface="Consolas"/>
              </a:rPr>
              <a:t>centroid</a:t>
            </a:r>
            <a:r>
              <a:rPr lang="fr-FR" sz="500" dirty="0">
                <a:solidFill>
                  <a:prstClr val="black"/>
                </a:solidFill>
                <a:latin typeface="Consolas"/>
              </a:rPr>
              <a:t> =&gt; </a:t>
            </a:r>
            <a:r>
              <a:rPr lang="fr-FR" sz="500" dirty="0" err="1">
                <a:solidFill>
                  <a:srgbClr val="2B91AF"/>
                </a:solidFill>
                <a:latin typeface="Consolas"/>
              </a:rPr>
              <a:t>Point</a:t>
            </a:r>
            <a:r>
              <a:rPr lang="fr-FR" sz="500" dirty="0" err="1">
                <a:solidFill>
                  <a:prstClr val="black"/>
                </a:solidFill>
                <a:latin typeface="Consolas"/>
              </a:rPr>
              <a:t>.Distance</a:t>
            </a:r>
            <a:r>
              <a:rPr lang="fr-FR" sz="500" dirty="0">
                <a:solidFill>
                  <a:prstClr val="black"/>
                </a:solidFill>
                <a:latin typeface="Consolas"/>
              </a:rPr>
              <a:t>(point, </a:t>
            </a:r>
            <a:r>
              <a:rPr lang="fr-FR" sz="500" dirty="0" err="1">
                <a:solidFill>
                  <a:prstClr val="black"/>
                </a:solidFill>
                <a:latin typeface="Consolas"/>
              </a:rPr>
              <a:t>centroid</a:t>
            </a:r>
            <a:r>
              <a:rPr lang="fr-FR"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Guid</a:t>
            </a:r>
            <a:r>
              <a:rPr lang="en-US" sz="500" dirty="0">
                <a:solidFill>
                  <a:prstClr val="black"/>
                </a:solidFill>
                <a:latin typeface="Consolas"/>
              </a:rPr>
              <a:t> </a:t>
            </a:r>
            <a:r>
              <a:rPr lang="en-US" sz="500" dirty="0" err="1">
                <a:solidFill>
                  <a:prstClr val="black"/>
                </a:solidFill>
                <a:latin typeface="Consolas"/>
              </a:rPr>
              <a:t>newCentroidID</a:t>
            </a:r>
            <a:r>
              <a:rPr lang="en-US" sz="500" dirty="0">
                <a:solidFill>
                  <a:prstClr val="black"/>
                </a:solidFill>
                <a:latin typeface="Consolas"/>
              </a:rPr>
              <a:t> = </a:t>
            </a:r>
            <a:r>
              <a:rPr lang="en-US" sz="500" dirty="0" err="1">
                <a:solidFill>
                  <a:prstClr val="black"/>
                </a:solidFill>
                <a:latin typeface="Consolas"/>
              </a:rPr>
              <a:t>point.CentroidID</a:t>
            </a:r>
            <a:r>
              <a:rPr lang="en-US" sz="500" dirty="0">
                <a:solidFill>
                  <a:prstClr val="black"/>
                </a:solidFill>
                <a:latin typeface="Consolas"/>
              </a:rPr>
              <a:t> = centroids[</a:t>
            </a:r>
            <a:r>
              <a:rPr lang="en-US" sz="500" dirty="0" err="1">
                <a:solidFill>
                  <a:prstClr val="black"/>
                </a:solidFill>
                <a:latin typeface="Consolas"/>
              </a:rPr>
              <a:t>closestCentroidIndex</a:t>
            </a:r>
            <a:r>
              <a:rPr lang="en-US" sz="500" dirty="0">
                <a:solidFill>
                  <a:prstClr val="black"/>
                </a:solidFill>
                <a:latin typeface="Consolas"/>
              </a:rPr>
              <a:t>].ID</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Write the updated point to the </a:t>
            </a:r>
            <a:r>
              <a:rPr lang="en-US" sz="500" dirty="0" err="1">
                <a:solidFill>
                  <a:srgbClr val="008000"/>
                </a:solidFill>
                <a:latin typeface="Consolas"/>
              </a:rPr>
              <a:t>writeStream</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writeStream.Write</a:t>
            </a:r>
            <a:r>
              <a:rPr lang="en-US" sz="500" dirty="0">
                <a:solidFill>
                  <a:prstClr val="black"/>
                </a:solidFill>
                <a:latin typeface="Consolas"/>
              </a:rPr>
              <a:t>(point</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Update the number of points changed</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00FF"/>
                </a:solidFill>
                <a:latin typeface="Consolas"/>
              </a:rPr>
              <a:t>if</a:t>
            </a:r>
            <a:r>
              <a:rPr lang="en-US" sz="500" dirty="0">
                <a:solidFill>
                  <a:prstClr val="black"/>
                </a:solidFill>
                <a:latin typeface="Consolas"/>
              </a:rPr>
              <a:t> (</a:t>
            </a:r>
            <a:r>
              <a:rPr lang="en-US" sz="500" dirty="0" err="1">
                <a:solidFill>
                  <a:prstClr val="black"/>
                </a:solidFill>
                <a:latin typeface="Consolas"/>
              </a:rPr>
              <a:t>oldCentroidID</a:t>
            </a:r>
            <a:r>
              <a:rPr lang="en-US" sz="500" dirty="0">
                <a:solidFill>
                  <a:prstClr val="black"/>
                </a:solidFill>
                <a:latin typeface="Consolas"/>
              </a:rPr>
              <a:t> != </a:t>
            </a:r>
            <a:r>
              <a:rPr lang="en-US" sz="500" dirty="0" err="1">
                <a:solidFill>
                  <a:prstClr val="black"/>
                </a:solidFill>
                <a:latin typeface="Consolas"/>
              </a:rPr>
              <a:t>newCentroidID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pointsChangedPerThread</a:t>
            </a:r>
            <a:r>
              <a:rPr lang="en-US" sz="500" dirty="0">
                <a:solidFill>
                  <a:prstClr val="black"/>
                </a:solidFill>
                <a:latin typeface="Consolas"/>
              </a:rPr>
              <a:t>[</a:t>
            </a:r>
            <a:r>
              <a:rPr lang="en-US" sz="500" dirty="0" err="1">
                <a:solidFill>
                  <a:prstClr val="black"/>
                </a:solidFill>
                <a:latin typeface="Consolas"/>
              </a:rPr>
              <a:t>threadID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Update the point sums</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00FF"/>
                </a:solidFill>
                <a:latin typeface="Consolas"/>
              </a:rPr>
              <a:t>if</a:t>
            </a:r>
            <a:r>
              <a:rPr lang="en-US" sz="500" dirty="0">
                <a:solidFill>
                  <a:prstClr val="black"/>
                </a:solidFill>
                <a:latin typeface="Consolas"/>
              </a:rPr>
              <a:t> (</a:t>
            </a:r>
            <a:r>
              <a:rPr lang="en-US" sz="500" dirty="0" err="1">
                <a:solidFill>
                  <a:prstClr val="black"/>
                </a:solidFill>
                <a:latin typeface="Consolas"/>
              </a:rPr>
              <a:t>pointSumsPerCentroidPerThread</a:t>
            </a:r>
            <a:r>
              <a:rPr lang="en-US" sz="500" dirty="0">
                <a:solidFill>
                  <a:prstClr val="black"/>
                </a:solidFill>
                <a:latin typeface="Consolas"/>
              </a:rPr>
              <a:t>[</a:t>
            </a:r>
            <a:r>
              <a:rPr lang="en-US" sz="500" dirty="0" err="1">
                <a:solidFill>
                  <a:prstClr val="black"/>
                </a:solidFill>
                <a:latin typeface="Consolas"/>
              </a:rPr>
              <a:t>threadID</a:t>
            </a:r>
            <a:r>
              <a:rPr lang="en-US" sz="500" dirty="0">
                <a:solidFill>
                  <a:prstClr val="black"/>
                </a:solidFill>
                <a:latin typeface="Consolas"/>
              </a:rPr>
              <a:t>, </a:t>
            </a:r>
            <a:r>
              <a:rPr lang="en-US" sz="500" dirty="0" err="1">
                <a:solidFill>
                  <a:prstClr val="black"/>
                </a:solidFill>
                <a:latin typeface="Consolas"/>
              </a:rPr>
              <a:t>closestCentroidIndex</a:t>
            </a:r>
            <a:r>
              <a:rPr lang="en-US" sz="500" dirty="0">
                <a:solidFill>
                  <a:prstClr val="black"/>
                </a:solidFill>
                <a:latin typeface="Consolas"/>
              </a:rPr>
              <a:t>] == </a:t>
            </a:r>
            <a:r>
              <a:rPr lang="en-US" sz="500" dirty="0">
                <a:solidFill>
                  <a:srgbClr val="0000FF"/>
                </a:solidFill>
                <a:latin typeface="Consolas"/>
              </a:rPr>
              <a:t>null</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pointSumsPerCentroidPerThread</a:t>
            </a:r>
            <a:r>
              <a:rPr lang="en-US" sz="500" dirty="0">
                <a:solidFill>
                  <a:prstClr val="black"/>
                </a:solidFill>
                <a:latin typeface="Consolas"/>
              </a:rPr>
              <a:t>[</a:t>
            </a:r>
            <a:r>
              <a:rPr lang="en-US" sz="500" dirty="0" err="1">
                <a:solidFill>
                  <a:prstClr val="black"/>
                </a:solidFill>
                <a:latin typeface="Consolas"/>
              </a:rPr>
              <a:t>threadID</a:t>
            </a:r>
            <a:r>
              <a:rPr lang="en-US" sz="500" dirty="0">
                <a:solidFill>
                  <a:prstClr val="black"/>
                </a:solidFill>
                <a:latin typeface="Consolas"/>
              </a:rPr>
              <a:t>, </a:t>
            </a:r>
            <a:r>
              <a:rPr lang="en-US" sz="500" dirty="0" err="1">
                <a:solidFill>
                  <a:prstClr val="black"/>
                </a:solidFill>
                <a:latin typeface="Consolas"/>
              </a:rPr>
              <a:t>closestCentroidIndex</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PointsProcessedData</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pointSumsPerCentroidPerThread</a:t>
            </a:r>
            <a:r>
              <a:rPr lang="en-US" sz="500" dirty="0">
                <a:solidFill>
                  <a:prstClr val="black"/>
                </a:solidFill>
                <a:latin typeface="Consolas"/>
              </a:rPr>
              <a:t>[</a:t>
            </a:r>
            <a:r>
              <a:rPr lang="en-US" sz="500" dirty="0" err="1">
                <a:solidFill>
                  <a:prstClr val="black"/>
                </a:solidFill>
                <a:latin typeface="Consolas"/>
              </a:rPr>
              <a:t>threadID</a:t>
            </a:r>
            <a:r>
              <a:rPr lang="en-US" sz="500" dirty="0">
                <a:solidFill>
                  <a:prstClr val="black"/>
                </a:solidFill>
                <a:latin typeface="Consolas"/>
              </a:rPr>
              <a:t>, </a:t>
            </a:r>
            <a:r>
              <a:rPr lang="en-US" sz="500" dirty="0" err="1">
                <a:solidFill>
                  <a:prstClr val="black"/>
                </a:solidFill>
                <a:latin typeface="Consolas"/>
              </a:rPr>
              <a:t>closestCentroidIndex</a:t>
            </a:r>
            <a:r>
              <a:rPr lang="en-US" sz="500" dirty="0">
                <a:solidFill>
                  <a:prstClr val="black"/>
                </a:solidFill>
                <a:latin typeface="Consolas"/>
              </a:rPr>
              <a:t>].</a:t>
            </a:r>
            <a:r>
              <a:rPr lang="en-US" sz="500" dirty="0" err="1">
                <a:solidFill>
                  <a:prstClr val="black"/>
                </a:solidFill>
                <a:latin typeface="Consolas"/>
              </a:rPr>
              <a:t>PartialPointSum</a:t>
            </a:r>
            <a:r>
              <a:rPr lang="en-US" sz="500" dirty="0">
                <a:solidFill>
                  <a:prstClr val="black"/>
                </a:solidFill>
                <a:latin typeface="Consolas"/>
              </a:rPr>
              <a:t> += point;</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pointSumsPerCentroidPerThread</a:t>
            </a:r>
            <a:r>
              <a:rPr lang="en-US" sz="500" dirty="0">
                <a:solidFill>
                  <a:prstClr val="black"/>
                </a:solidFill>
                <a:latin typeface="Consolas"/>
              </a:rPr>
              <a:t>[</a:t>
            </a:r>
            <a:r>
              <a:rPr lang="en-US" sz="500" dirty="0" err="1">
                <a:solidFill>
                  <a:prstClr val="black"/>
                </a:solidFill>
                <a:latin typeface="Consolas"/>
              </a:rPr>
              <a:t>threadID</a:t>
            </a:r>
            <a:r>
              <a:rPr lang="en-US" sz="500" dirty="0">
                <a:solidFill>
                  <a:prstClr val="black"/>
                </a:solidFill>
                <a:latin typeface="Consolas"/>
              </a:rPr>
              <a:t>, </a:t>
            </a:r>
            <a:r>
              <a:rPr lang="en-US" sz="500" dirty="0" err="1">
                <a:solidFill>
                  <a:prstClr val="black"/>
                </a:solidFill>
                <a:latin typeface="Consolas"/>
              </a:rPr>
              <a:t>closestCentroidIndex</a:t>
            </a:r>
            <a:r>
              <a:rPr lang="en-US" sz="500" dirty="0">
                <a:solidFill>
                  <a:prstClr val="black"/>
                </a:solidFill>
                <a:latin typeface="Consolas"/>
              </a:rPr>
              <a:t>].</a:t>
            </a:r>
            <a:r>
              <a:rPr lang="en-US" sz="500" dirty="0" err="1">
                <a:solidFill>
                  <a:prstClr val="black"/>
                </a:solidFill>
                <a:latin typeface="Consolas"/>
              </a:rPr>
              <a:t>NumPointsProcessed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Collect the block IDs from </a:t>
            </a:r>
            <a:r>
              <a:rPr lang="en-US" sz="500" dirty="0" err="1">
                <a:solidFill>
                  <a:srgbClr val="008000"/>
                </a:solidFill>
                <a:latin typeface="Consolas"/>
              </a:rPr>
              <a:t>writeStream</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writeStream.FlushBlock</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blockIDsPerThread</a:t>
            </a:r>
            <a:r>
              <a:rPr lang="en-US" sz="500" dirty="0">
                <a:solidFill>
                  <a:prstClr val="black"/>
                </a:solidFill>
                <a:latin typeface="Consolas"/>
              </a:rPr>
              <a:t>[</a:t>
            </a:r>
            <a:r>
              <a:rPr lang="en-US" sz="500" dirty="0" err="1">
                <a:solidFill>
                  <a:prstClr val="black"/>
                </a:solidFill>
                <a:latin typeface="Consolas"/>
              </a:rPr>
              <a:t>threadID</a:t>
            </a:r>
            <a:r>
              <a:rPr lang="en-US" sz="500" dirty="0">
                <a:solidFill>
                  <a:prstClr val="black"/>
                </a:solidFill>
                <a:latin typeface="Consolas"/>
              </a:rPr>
              <a:t>] = </a:t>
            </a:r>
            <a:r>
              <a:rPr lang="en-US" sz="500" dirty="0" err="1">
                <a:solidFill>
                  <a:prstClr val="black"/>
                </a:solidFill>
                <a:latin typeface="Consolas"/>
              </a:rPr>
              <a:t>writeStream.BlockList.ToArray</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Combine the per-thread block lists and write the full block list to a blob. Then include that as part of </a:t>
            </a:r>
            <a:r>
              <a:rPr lang="en-US" sz="500" dirty="0" err="1">
                <a:solidFill>
                  <a:srgbClr val="008000"/>
                </a:solidFill>
                <a:latin typeface="Consolas"/>
              </a:rPr>
              <a:t>TaskResult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2B91AF"/>
                </a:solidFill>
                <a:latin typeface="Consolas"/>
              </a:rPr>
              <a:t>List</a:t>
            </a:r>
            <a:r>
              <a:rPr lang="en-US" sz="500" dirty="0">
                <a:solidFill>
                  <a:prstClr val="black"/>
                </a:solidFill>
                <a:latin typeface="Consolas"/>
              </a:rPr>
              <a:t>&lt;</a:t>
            </a:r>
            <a:r>
              <a:rPr lang="en-US" sz="500" dirty="0">
                <a:solidFill>
                  <a:srgbClr val="0000FF"/>
                </a:solidFill>
                <a:latin typeface="Consolas"/>
              </a:rPr>
              <a:t>string</a:t>
            </a:r>
            <a:r>
              <a:rPr lang="en-US" sz="500" dirty="0">
                <a:solidFill>
                  <a:prstClr val="black"/>
                </a:solidFill>
                <a:latin typeface="Consolas"/>
              </a:rPr>
              <a:t>&gt; </a:t>
            </a:r>
            <a:r>
              <a:rPr lang="en-US" sz="500" dirty="0" err="1">
                <a:solidFill>
                  <a:prstClr val="black"/>
                </a:solidFill>
                <a:latin typeface="Consolas"/>
              </a:rPr>
              <a:t>blockIDs</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a:solidFill>
                  <a:srgbClr val="2B91AF"/>
                </a:solidFill>
                <a:latin typeface="Consolas"/>
              </a:rPr>
              <a:t>List</a:t>
            </a:r>
            <a:r>
              <a:rPr lang="en-US" sz="500" dirty="0">
                <a:solidFill>
                  <a:prstClr val="black"/>
                </a:solidFill>
                <a:latin typeface="Consolas"/>
              </a:rPr>
              <a:t>&lt;</a:t>
            </a:r>
            <a:r>
              <a:rPr lang="en-US" sz="500" dirty="0">
                <a:solidFill>
                  <a:srgbClr val="0000FF"/>
                </a:solidFill>
                <a:latin typeface="Consolas"/>
              </a:rPr>
              <a:t>string</a:t>
            </a:r>
            <a:r>
              <a:rPr lang="en-US" sz="500" dirty="0">
                <a:solidFill>
                  <a:prstClr val="black"/>
                </a:solidFill>
                <a:latin typeface="Consolas"/>
              </a:rPr>
              <a:t>&gt;();</a:t>
            </a:r>
          </a:p>
          <a:p>
            <a:pPr marL="0" indent="0">
              <a:spcBef>
                <a:spcPts val="0"/>
              </a:spcBef>
              <a:buNone/>
            </a:pPr>
            <a:r>
              <a:rPr lang="en-US" sz="500" dirty="0">
                <a:solidFill>
                  <a:prstClr val="black"/>
                </a:solidFill>
                <a:latin typeface="Consolas"/>
              </a:rPr>
              <a:t>    </a:t>
            </a:r>
            <a:r>
              <a:rPr lang="en-US" sz="500" dirty="0" err="1">
                <a:solidFill>
                  <a:srgbClr val="0000FF"/>
                </a:solidFill>
                <a:latin typeface="Consolas"/>
              </a:rPr>
              <a:t>foreach</a:t>
            </a:r>
            <a:r>
              <a:rPr lang="en-US" sz="500" dirty="0">
                <a:solidFill>
                  <a:prstClr val="black"/>
                </a:solidFill>
                <a:latin typeface="Consolas"/>
              </a:rPr>
              <a:t> (</a:t>
            </a:r>
            <a:r>
              <a:rPr lang="en-US" sz="500" dirty="0">
                <a:solidFill>
                  <a:srgbClr val="0000FF"/>
                </a:solidFill>
                <a:latin typeface="Consolas"/>
              </a:rPr>
              <a:t>string</a:t>
            </a:r>
            <a:r>
              <a:rPr lang="en-US" sz="500" dirty="0">
                <a:solidFill>
                  <a:prstClr val="black"/>
                </a:solidFill>
                <a:latin typeface="Consolas"/>
              </a:rPr>
              <a:t>[] </a:t>
            </a:r>
            <a:r>
              <a:rPr lang="en-US" sz="500" dirty="0" err="1">
                <a:solidFill>
                  <a:prstClr val="black"/>
                </a:solidFill>
                <a:latin typeface="Consolas"/>
              </a:rPr>
              <a:t>blockIDsFromThread</a:t>
            </a:r>
            <a:r>
              <a:rPr lang="en-US" sz="500" dirty="0">
                <a:solidFill>
                  <a:prstClr val="black"/>
                </a:solidFill>
                <a:latin typeface="Consolas"/>
              </a:rPr>
              <a:t> </a:t>
            </a:r>
            <a:r>
              <a:rPr lang="en-US" sz="500" dirty="0">
                <a:solidFill>
                  <a:srgbClr val="0000FF"/>
                </a:solidFill>
                <a:latin typeface="Consolas"/>
              </a:rPr>
              <a:t>in</a:t>
            </a:r>
            <a:r>
              <a:rPr lang="en-US" sz="500" dirty="0">
                <a:solidFill>
                  <a:prstClr val="black"/>
                </a:solidFill>
                <a:latin typeface="Consolas"/>
              </a:rPr>
              <a:t> </a:t>
            </a:r>
            <a:r>
              <a:rPr lang="en-US" sz="500" dirty="0" err="1">
                <a:solidFill>
                  <a:prstClr val="black"/>
                </a:solidFill>
                <a:latin typeface="Consolas"/>
              </a:rPr>
              <a:t>blockIDsPerThread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blockIDs.AddRange</a:t>
            </a:r>
            <a:r>
              <a:rPr lang="en-US" sz="500" dirty="0">
                <a:solidFill>
                  <a:prstClr val="black"/>
                </a:solidFill>
                <a:latin typeface="Consolas"/>
              </a:rPr>
              <a:t>(</a:t>
            </a:r>
            <a:r>
              <a:rPr lang="en-US" sz="500" dirty="0" err="1">
                <a:solidFill>
                  <a:prstClr val="black"/>
                </a:solidFill>
                <a:latin typeface="Consolas"/>
              </a:rPr>
              <a:t>blockIDsFromThread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CloudBlob</a:t>
            </a:r>
            <a:r>
              <a:rPr lang="en-US" sz="500" dirty="0">
                <a:solidFill>
                  <a:prstClr val="black"/>
                </a:solidFill>
                <a:latin typeface="Consolas"/>
              </a:rPr>
              <a:t> </a:t>
            </a:r>
            <a:r>
              <a:rPr lang="en-US" sz="500" dirty="0" err="1">
                <a:solidFill>
                  <a:prstClr val="black"/>
                </a:solidFill>
                <a:latin typeface="Consolas"/>
              </a:rPr>
              <a:t>blockIDsBlob</a:t>
            </a:r>
            <a:r>
              <a:rPr lang="en-US" sz="500" dirty="0">
                <a:solidFill>
                  <a:prstClr val="black"/>
                </a:solidFill>
                <a:latin typeface="Consolas"/>
              </a:rPr>
              <a:t> = </a:t>
            </a:r>
            <a:r>
              <a:rPr lang="en-US" sz="500" dirty="0" err="1">
                <a:solidFill>
                  <a:srgbClr val="2B91AF"/>
                </a:solidFill>
                <a:latin typeface="Consolas"/>
              </a:rPr>
              <a:t>AzureHelper</a:t>
            </a:r>
            <a:r>
              <a:rPr lang="en-US" sz="500" dirty="0" err="1">
                <a:solidFill>
                  <a:prstClr val="black"/>
                </a:solidFill>
                <a:latin typeface="Consolas"/>
              </a:rPr>
              <a:t>.CreateBlob</a:t>
            </a:r>
            <a:r>
              <a:rPr lang="en-US" sz="500" dirty="0">
                <a:solidFill>
                  <a:prstClr val="black"/>
                </a:solidFill>
                <a:latin typeface="Consolas"/>
              </a:rPr>
              <a:t>(</a:t>
            </a:r>
            <a:r>
              <a:rPr lang="en-US" sz="500" dirty="0" err="1">
                <a:solidFill>
                  <a:prstClr val="black"/>
                </a:solidFill>
                <a:latin typeface="Consolas"/>
              </a:rPr>
              <a:t>task.JobID.ToString</a:t>
            </a:r>
            <a:r>
              <a:rPr lang="en-US" sz="500" dirty="0">
                <a:solidFill>
                  <a:prstClr val="black"/>
                </a:solidFill>
                <a:latin typeface="Consolas"/>
              </a:rPr>
              <a:t>(), </a:t>
            </a:r>
            <a:r>
              <a:rPr lang="en-US" sz="500" dirty="0" err="1">
                <a:solidFill>
                  <a:srgbClr val="2B91AF"/>
                </a:solidFill>
                <a:latin typeface="Consolas"/>
              </a:rPr>
              <a:t>Guid</a:t>
            </a:r>
            <a:r>
              <a:rPr lang="en-US" sz="500" dirty="0" err="1">
                <a:solidFill>
                  <a:prstClr val="black"/>
                </a:solidFill>
                <a:latin typeface="Consolas"/>
              </a:rPr>
              <a:t>.NewGuid</a:t>
            </a:r>
            <a:r>
              <a:rPr lang="en-US" sz="500" dirty="0">
                <a:solidFill>
                  <a:prstClr val="black"/>
                </a:solidFill>
                <a:latin typeface="Consolas"/>
              </a:rPr>
              <a:t>().</a:t>
            </a:r>
            <a:r>
              <a:rPr lang="en-US" sz="500" dirty="0" err="1">
                <a:solidFill>
                  <a:prstClr val="black"/>
                </a:solidFill>
                <a:latin typeface="Consolas"/>
              </a:rPr>
              <a:t>ToString</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a:solidFill>
                  <a:srgbClr val="0000FF"/>
                </a:solidFill>
                <a:latin typeface="Consolas"/>
              </a:rPr>
              <a:t>using</a:t>
            </a:r>
            <a:r>
              <a:rPr lang="en-US" sz="500" dirty="0">
                <a:solidFill>
                  <a:prstClr val="black"/>
                </a:solidFill>
                <a:latin typeface="Consolas"/>
              </a:rPr>
              <a:t> (</a:t>
            </a:r>
            <a:r>
              <a:rPr lang="en-US" sz="500" dirty="0">
                <a:solidFill>
                  <a:srgbClr val="2B91AF"/>
                </a:solidFill>
                <a:latin typeface="Consolas"/>
              </a:rPr>
              <a:t>Stream</a:t>
            </a:r>
            <a:r>
              <a:rPr lang="en-US" sz="500" dirty="0">
                <a:solidFill>
                  <a:prstClr val="black"/>
                </a:solidFill>
                <a:latin typeface="Consolas"/>
              </a:rPr>
              <a:t> </a:t>
            </a:r>
            <a:r>
              <a:rPr lang="en-US" sz="500" dirty="0" err="1">
                <a:solidFill>
                  <a:prstClr val="black"/>
                </a:solidFill>
                <a:latin typeface="Consolas"/>
              </a:rPr>
              <a:t>stream</a:t>
            </a:r>
            <a:r>
              <a:rPr lang="en-US" sz="500" dirty="0">
                <a:solidFill>
                  <a:prstClr val="black"/>
                </a:solidFill>
                <a:latin typeface="Consolas"/>
              </a:rPr>
              <a:t> = </a:t>
            </a:r>
            <a:r>
              <a:rPr lang="en-US" sz="500" dirty="0" err="1">
                <a:solidFill>
                  <a:prstClr val="black"/>
                </a:solidFill>
                <a:latin typeface="Consolas"/>
              </a:rPr>
              <a:t>blockIDsBlob.OpenWrite</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BinaryFormatter</a:t>
            </a:r>
            <a:r>
              <a:rPr lang="en-US" sz="500" dirty="0">
                <a:solidFill>
                  <a:prstClr val="black"/>
                </a:solidFill>
                <a:latin typeface="Consolas"/>
              </a:rPr>
              <a:t> bf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BinaryFormatter</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bf.Serialize</a:t>
            </a:r>
            <a:r>
              <a:rPr lang="en-US" sz="500" dirty="0">
                <a:solidFill>
                  <a:prstClr val="black"/>
                </a:solidFill>
                <a:latin typeface="Consolas"/>
              </a:rPr>
              <a:t>(stream, </a:t>
            </a:r>
            <a:r>
              <a:rPr lang="en-US" sz="500" dirty="0" err="1">
                <a:solidFill>
                  <a:prstClr val="black"/>
                </a:solidFill>
                <a:latin typeface="Consolas"/>
              </a:rPr>
              <a:t>blockIDs</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TaskResult.PointsBlockListBlob</a:t>
            </a:r>
            <a:r>
              <a:rPr lang="en-US" sz="500" dirty="0">
                <a:solidFill>
                  <a:prstClr val="black"/>
                </a:solidFill>
                <a:latin typeface="Consolas"/>
              </a:rPr>
              <a:t> =  </a:t>
            </a:r>
            <a:r>
              <a:rPr lang="en-US" sz="500" dirty="0" err="1">
                <a:solidFill>
                  <a:prstClr val="black"/>
                </a:solidFill>
                <a:latin typeface="Consolas"/>
              </a:rPr>
              <a:t>blockIDsBlob.Uri</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Total up the per-thread </a:t>
            </a:r>
            <a:r>
              <a:rPr lang="en-US" sz="500" dirty="0" err="1">
                <a:solidFill>
                  <a:srgbClr val="008000"/>
                </a:solidFill>
                <a:latin typeface="Consolas"/>
              </a:rPr>
              <a:t>pointSumsPerCentroid</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a:solidFill>
                  <a:srgbClr val="2B91AF"/>
                </a:solidFill>
                <a:latin typeface="Consolas"/>
              </a:rPr>
              <a:t>Dictionary</a:t>
            </a:r>
            <a:r>
              <a:rPr lang="en-US" sz="500" dirty="0">
                <a:solidFill>
                  <a:prstClr val="black"/>
                </a:solidFill>
                <a:latin typeface="Consolas"/>
              </a:rPr>
              <a:t>&lt;</a:t>
            </a:r>
            <a:r>
              <a:rPr lang="en-US" sz="500" dirty="0" err="1">
                <a:solidFill>
                  <a:srgbClr val="2B91AF"/>
                </a:solidFill>
                <a:latin typeface="Consolas"/>
              </a:rPr>
              <a:t>Guid</a:t>
            </a:r>
            <a:r>
              <a:rPr lang="en-US" sz="500" dirty="0">
                <a:solidFill>
                  <a:prstClr val="black"/>
                </a:solidFill>
                <a:latin typeface="Consolas"/>
              </a:rPr>
              <a:t>, </a:t>
            </a:r>
            <a:r>
              <a:rPr lang="en-US" sz="500" dirty="0" err="1">
                <a:solidFill>
                  <a:srgbClr val="2B91AF"/>
                </a:solidFill>
                <a:latin typeface="Consolas"/>
              </a:rPr>
              <a:t>PointsProcessedData</a:t>
            </a:r>
            <a:r>
              <a:rPr lang="en-US" sz="500" dirty="0">
                <a:solidFill>
                  <a:prstClr val="black"/>
                </a:solidFill>
                <a:latin typeface="Consolas"/>
              </a:rPr>
              <a:t>&gt;();</a:t>
            </a:r>
          </a:p>
          <a:p>
            <a:pPr marL="0" indent="0">
              <a:spcBef>
                <a:spcPts val="0"/>
              </a:spcBef>
              <a:buNone/>
            </a:pPr>
            <a:r>
              <a:rPr lang="en-US" sz="500" dirty="0">
                <a:solidFill>
                  <a:prstClr val="black"/>
                </a:solidFill>
                <a:latin typeface="Consolas"/>
              </a:rPr>
              <a:t>    </a:t>
            </a:r>
            <a:r>
              <a:rPr lang="en-US" sz="500" dirty="0">
                <a:solidFill>
                  <a:srgbClr val="0000FF"/>
                </a:solidFill>
                <a:latin typeface="Consolas"/>
              </a:rPr>
              <a:t>for</a:t>
            </a:r>
            <a:r>
              <a:rPr lang="en-US" sz="500" dirty="0">
                <a:solidFill>
                  <a:prstClr val="black"/>
                </a:solidFill>
                <a:latin typeface="Consolas"/>
              </a:rPr>
              <a:t> (</a:t>
            </a:r>
            <a:r>
              <a:rPr lang="en-US" sz="500" dirty="0" err="1">
                <a:solidFill>
                  <a:srgbClr val="0000FF"/>
                </a:solidFill>
                <a:latin typeface="Consolas"/>
              </a:rPr>
              <a:t>int</a:t>
            </a:r>
            <a:r>
              <a:rPr lang="en-US" sz="500" dirty="0">
                <a:solidFill>
                  <a:prstClr val="black"/>
                </a:solidFill>
                <a:latin typeface="Consolas"/>
              </a:rPr>
              <a:t> i = 0; i &lt; </a:t>
            </a:r>
            <a:r>
              <a:rPr lang="en-US" sz="500" dirty="0" err="1">
                <a:solidFill>
                  <a:prstClr val="black"/>
                </a:solidFill>
                <a:latin typeface="Consolas"/>
              </a:rPr>
              <a:t>task.K</a:t>
            </a:r>
            <a:r>
              <a:rPr lang="en-US" sz="500" dirty="0">
                <a:solidFill>
                  <a:prstClr val="black"/>
                </a:solidFill>
                <a:latin typeface="Consolas"/>
              </a:rPr>
              <a:t>; ++i)</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Guid</a:t>
            </a:r>
            <a:r>
              <a:rPr lang="en-US" sz="500" dirty="0">
                <a:solidFill>
                  <a:prstClr val="black"/>
                </a:solidFill>
                <a:latin typeface="Consolas"/>
              </a:rPr>
              <a:t> </a:t>
            </a:r>
            <a:r>
              <a:rPr lang="en-US" sz="500" dirty="0" err="1">
                <a:solidFill>
                  <a:prstClr val="black"/>
                </a:solidFill>
                <a:latin typeface="Consolas"/>
              </a:rPr>
              <a:t>centroidID</a:t>
            </a:r>
            <a:r>
              <a:rPr lang="en-US" sz="500" dirty="0">
                <a:solidFill>
                  <a:prstClr val="black"/>
                </a:solidFill>
                <a:latin typeface="Consolas"/>
              </a:rPr>
              <a:t> = centroids[i].ID;</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a:t>
            </a:r>
            <a:r>
              <a:rPr lang="en-US" sz="500" dirty="0" err="1">
                <a:solidFill>
                  <a:prstClr val="black"/>
                </a:solidFill>
                <a:latin typeface="Consolas"/>
              </a:rPr>
              <a:t>centroidID</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PointsProcessedData</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00FF"/>
                </a:solidFill>
                <a:latin typeface="Consolas"/>
              </a:rPr>
              <a:t>for</a:t>
            </a:r>
            <a:r>
              <a:rPr lang="en-US" sz="500" dirty="0">
                <a:solidFill>
                  <a:prstClr val="black"/>
                </a:solidFill>
                <a:latin typeface="Consolas"/>
              </a:rPr>
              <a:t> (</a:t>
            </a:r>
            <a:r>
              <a:rPr lang="en-US" sz="500" dirty="0" err="1">
                <a:solidFill>
                  <a:srgbClr val="0000FF"/>
                </a:solidFill>
                <a:latin typeface="Consolas"/>
              </a:rPr>
              <a:t>int</a:t>
            </a:r>
            <a:r>
              <a:rPr lang="en-US" sz="500" dirty="0">
                <a:solidFill>
                  <a:prstClr val="black"/>
                </a:solidFill>
                <a:latin typeface="Consolas"/>
              </a:rPr>
              <a:t> j = 0; j &lt; </a:t>
            </a:r>
            <a:r>
              <a:rPr lang="en-US" sz="500" dirty="0" err="1">
                <a:solidFill>
                  <a:prstClr val="black"/>
                </a:solidFill>
                <a:latin typeface="Consolas"/>
              </a:rPr>
              <a:t>numThreads</a:t>
            </a:r>
            <a:r>
              <a:rPr lang="en-US" sz="500" dirty="0">
                <a:solidFill>
                  <a:prstClr val="black"/>
                </a:solidFill>
                <a:latin typeface="Consolas"/>
              </a:rPr>
              <a:t>; ++j)</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a:solidFill>
                  <a:srgbClr val="0000FF"/>
                </a:solidFill>
                <a:latin typeface="Consolas"/>
              </a:rPr>
              <a:t>if</a:t>
            </a:r>
            <a:r>
              <a:rPr lang="en-US" sz="500" dirty="0">
                <a:solidFill>
                  <a:prstClr val="black"/>
                </a:solidFill>
                <a:latin typeface="Consolas"/>
              </a:rPr>
              <a:t> (</a:t>
            </a:r>
            <a:r>
              <a:rPr lang="en-US" sz="500" dirty="0" err="1">
                <a:solidFill>
                  <a:prstClr val="black"/>
                </a:solidFill>
                <a:latin typeface="Consolas"/>
              </a:rPr>
              <a:t>pointSumsPerCentroidPerThread</a:t>
            </a:r>
            <a:r>
              <a:rPr lang="en-US" sz="500" dirty="0">
                <a:solidFill>
                  <a:prstClr val="black"/>
                </a:solidFill>
                <a:latin typeface="Consolas"/>
              </a:rPr>
              <a:t>[j, i] != </a:t>
            </a:r>
            <a:r>
              <a:rPr lang="en-US" sz="500" dirty="0">
                <a:solidFill>
                  <a:srgbClr val="0000FF"/>
                </a:solidFill>
                <a:latin typeface="Consolas"/>
              </a:rPr>
              <a:t>null</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a:t>
            </a:r>
            <a:r>
              <a:rPr lang="en-US" sz="500" dirty="0" err="1">
                <a:solidFill>
                  <a:prstClr val="black"/>
                </a:solidFill>
                <a:latin typeface="Consolas"/>
              </a:rPr>
              <a:t>centroidID</a:t>
            </a:r>
            <a:r>
              <a:rPr lang="en-US" sz="500" dirty="0">
                <a:solidFill>
                  <a:prstClr val="black"/>
                </a:solidFill>
                <a:latin typeface="Consolas"/>
              </a:rPr>
              <a:t>].</a:t>
            </a:r>
            <a:r>
              <a:rPr lang="en-US" sz="500" dirty="0" err="1">
                <a:solidFill>
                  <a:prstClr val="black"/>
                </a:solidFill>
                <a:latin typeface="Consolas"/>
              </a:rPr>
              <a:t>PartialPointSum</a:t>
            </a:r>
            <a:r>
              <a:rPr lang="en-US" sz="500" dirty="0">
                <a:solidFill>
                  <a:prstClr val="black"/>
                </a:solidFill>
                <a:latin typeface="Consolas"/>
              </a:rPr>
              <a:t> += </a:t>
            </a:r>
            <a:r>
              <a:rPr lang="en-US" sz="500" dirty="0" err="1">
                <a:solidFill>
                  <a:prstClr val="black"/>
                </a:solidFill>
                <a:latin typeface="Consolas"/>
              </a:rPr>
              <a:t>pointSumsPerCentroidPerThread</a:t>
            </a:r>
            <a:r>
              <a:rPr lang="en-US" sz="500" dirty="0">
                <a:solidFill>
                  <a:prstClr val="black"/>
                </a:solidFill>
                <a:latin typeface="Consolas"/>
              </a:rPr>
              <a:t>[j, i].</a:t>
            </a:r>
            <a:r>
              <a:rPr lang="en-US" sz="500" dirty="0" err="1">
                <a:solidFill>
                  <a:prstClr val="black"/>
                </a:solidFill>
                <a:latin typeface="Consolas"/>
              </a:rPr>
              <a:t>PartialPointSum</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a:t>
            </a:r>
            <a:r>
              <a:rPr lang="en-US" sz="500" dirty="0" err="1">
                <a:solidFill>
                  <a:prstClr val="black"/>
                </a:solidFill>
                <a:latin typeface="Consolas"/>
              </a:rPr>
              <a:t>centroidID</a:t>
            </a:r>
            <a:r>
              <a:rPr lang="en-US" sz="500" dirty="0">
                <a:solidFill>
                  <a:prstClr val="black"/>
                </a:solidFill>
                <a:latin typeface="Consolas"/>
              </a:rPr>
              <a:t>].</a:t>
            </a:r>
            <a:r>
              <a:rPr lang="en-US" sz="500" dirty="0" err="1">
                <a:solidFill>
                  <a:prstClr val="black"/>
                </a:solidFill>
                <a:latin typeface="Consolas"/>
              </a:rPr>
              <a:t>NumPointsProcessed</a:t>
            </a:r>
            <a:r>
              <a:rPr lang="en-US" sz="500" dirty="0">
                <a:solidFill>
                  <a:prstClr val="black"/>
                </a:solidFill>
                <a:latin typeface="Consolas"/>
              </a:rPr>
              <a:t> += </a:t>
            </a:r>
            <a:r>
              <a:rPr lang="en-US" sz="500" dirty="0" err="1">
                <a:solidFill>
                  <a:prstClr val="black"/>
                </a:solidFill>
                <a:latin typeface="Consolas"/>
              </a:rPr>
              <a:t>pointSumsPerCentroidPerThread</a:t>
            </a:r>
            <a:r>
              <a:rPr lang="en-US" sz="500" dirty="0">
                <a:solidFill>
                  <a:prstClr val="black"/>
                </a:solidFill>
                <a:latin typeface="Consolas"/>
              </a:rPr>
              <a:t>[j, i].</a:t>
            </a:r>
            <a:r>
              <a:rPr lang="en-US" sz="500" dirty="0" err="1">
                <a:solidFill>
                  <a:prstClr val="black"/>
                </a:solidFill>
                <a:latin typeface="Consolas"/>
              </a:rPr>
              <a:t>NumPointsProcessed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Total up the per-thread </a:t>
            </a:r>
            <a:r>
              <a:rPr lang="en-US" sz="500" dirty="0" err="1">
                <a:solidFill>
                  <a:srgbClr val="008000"/>
                </a:solidFill>
                <a:latin typeface="Consolas"/>
              </a:rPr>
              <a:t>numPointsChanged</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TaskResult.NumPointsChanged</a:t>
            </a:r>
            <a:r>
              <a:rPr lang="en-US" sz="500" dirty="0">
                <a:solidFill>
                  <a:prstClr val="black"/>
                </a:solidFill>
                <a:latin typeface="Consolas"/>
              </a:rPr>
              <a:t> = 0;</a:t>
            </a:r>
          </a:p>
          <a:p>
            <a:pPr marL="0" indent="0">
              <a:spcBef>
                <a:spcPts val="0"/>
              </a:spcBef>
              <a:buNone/>
            </a:pPr>
            <a:r>
              <a:rPr lang="en-US" sz="500" dirty="0">
                <a:solidFill>
                  <a:prstClr val="black"/>
                </a:solidFill>
                <a:latin typeface="Consolas"/>
              </a:rPr>
              <a:t>    </a:t>
            </a:r>
            <a:r>
              <a:rPr lang="en-US" sz="500" dirty="0" err="1">
                <a:solidFill>
                  <a:srgbClr val="0000FF"/>
                </a:solidFill>
                <a:latin typeface="Consolas"/>
              </a:rPr>
              <a:t>foreach</a:t>
            </a:r>
            <a:r>
              <a:rPr lang="en-US" sz="500" dirty="0">
                <a:solidFill>
                  <a:prstClr val="black"/>
                </a:solidFill>
                <a:latin typeface="Consolas"/>
              </a:rPr>
              <a:t> (</a:t>
            </a:r>
            <a:r>
              <a:rPr lang="en-US" sz="500" dirty="0" err="1">
                <a:solidFill>
                  <a:srgbClr val="0000FF"/>
                </a:solidFill>
                <a:latin typeface="Consolas"/>
              </a:rPr>
              <a:t>int</a:t>
            </a:r>
            <a:r>
              <a:rPr lang="en-US" sz="500" dirty="0">
                <a:solidFill>
                  <a:prstClr val="black"/>
                </a:solidFill>
                <a:latin typeface="Consolas"/>
              </a:rPr>
              <a:t> </a:t>
            </a:r>
            <a:r>
              <a:rPr lang="en-US" sz="500" dirty="0" err="1">
                <a:solidFill>
                  <a:prstClr val="black"/>
                </a:solidFill>
                <a:latin typeface="Consolas"/>
              </a:rPr>
              <a:t>threadPointsChanged</a:t>
            </a:r>
            <a:r>
              <a:rPr lang="en-US" sz="500" dirty="0">
                <a:solidFill>
                  <a:prstClr val="black"/>
                </a:solidFill>
                <a:latin typeface="Consolas"/>
              </a:rPr>
              <a:t> </a:t>
            </a:r>
            <a:r>
              <a:rPr lang="en-US" sz="500" dirty="0">
                <a:solidFill>
                  <a:srgbClr val="0000FF"/>
                </a:solidFill>
                <a:latin typeface="Consolas"/>
              </a:rPr>
              <a:t>in</a:t>
            </a:r>
            <a:r>
              <a:rPr lang="en-US" sz="500" dirty="0">
                <a:solidFill>
                  <a:prstClr val="black"/>
                </a:solidFill>
                <a:latin typeface="Consolas"/>
              </a:rPr>
              <a:t> </a:t>
            </a:r>
            <a:r>
              <a:rPr lang="en-US" sz="500" dirty="0" err="1">
                <a:solidFill>
                  <a:prstClr val="black"/>
                </a:solidFill>
                <a:latin typeface="Consolas"/>
              </a:rPr>
              <a:t>pointsChangedPerThread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TaskResult.NumPointsChanged</a:t>
            </a:r>
            <a:r>
              <a:rPr lang="en-US" sz="500" dirty="0">
                <a:solidFill>
                  <a:prstClr val="black"/>
                </a:solidFill>
                <a:latin typeface="Consolas"/>
              </a:rPr>
              <a:t> += </a:t>
            </a:r>
            <a:r>
              <a:rPr lang="en-US" sz="500" dirty="0" err="1">
                <a:solidFill>
                  <a:prstClr val="black"/>
                </a:solidFill>
                <a:latin typeface="Consolas"/>
              </a:rPr>
              <a:t>threadPointsChanged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a:t>
            </a:r>
          </a:p>
          <a:p>
            <a:pPr marL="0" indent="0">
              <a:spcBef>
                <a:spcPts val="0"/>
              </a:spcBef>
              <a:buNone/>
            </a:pPr>
            <a:endParaRPr lang="en-US" sz="500" dirty="0"/>
          </a:p>
          <a:p>
            <a:pPr marL="0" indent="0">
              <a:spcBef>
                <a:spcPts val="0"/>
              </a:spcBef>
              <a:buNone/>
            </a:pPr>
            <a:endParaRPr lang="en-US" sz="1200" dirty="0"/>
          </a:p>
        </p:txBody>
      </p:sp>
      <p:sp>
        <p:nvSpPr>
          <p:cNvPr id="7" name="Text Placeholder 6"/>
          <p:cNvSpPr>
            <a:spLocks noGrp="1"/>
          </p:cNvSpPr>
          <p:nvPr>
            <p:ph type="body" sz="quarter" idx="3"/>
          </p:nvPr>
        </p:nvSpPr>
        <p:spPr>
          <a:xfrm>
            <a:off x="4645025" y="0"/>
            <a:ext cx="4041775" cy="411163"/>
          </a:xfrm>
        </p:spPr>
        <p:txBody>
          <a:bodyPr>
            <a:normAutofit fontScale="92500" lnSpcReduction="10000"/>
          </a:bodyPr>
          <a:lstStyle/>
          <a:p>
            <a:r>
              <a:rPr lang="en-US" dirty="0" smtClean="0"/>
              <a:t>PLINQ</a:t>
            </a:r>
            <a:endParaRPr lang="en-US" dirty="0"/>
          </a:p>
        </p:txBody>
      </p:sp>
      <p:sp>
        <p:nvSpPr>
          <p:cNvPr id="8" name="Content Placeholder 7"/>
          <p:cNvSpPr>
            <a:spLocks noGrp="1"/>
          </p:cNvSpPr>
          <p:nvPr>
            <p:ph sz="quarter" idx="4"/>
          </p:nvPr>
        </p:nvSpPr>
        <p:spPr>
          <a:xfrm>
            <a:off x="4645025" y="304800"/>
            <a:ext cx="4498975" cy="6553200"/>
          </a:xfrm>
        </p:spPr>
        <p:txBody>
          <a:bodyPr>
            <a:normAutofit/>
          </a:bodyPr>
          <a:lstStyle/>
          <a:p>
            <a:pPr marL="0" indent="0">
              <a:spcBef>
                <a:spcPts val="0"/>
              </a:spcBef>
              <a:buNone/>
            </a:pPr>
            <a:r>
              <a:rPr lang="en-US" sz="500" dirty="0">
                <a:solidFill>
                  <a:srgbClr val="0000FF"/>
                </a:solidFill>
                <a:latin typeface="Consolas"/>
              </a:rPr>
              <a:t>private</a:t>
            </a:r>
            <a:r>
              <a:rPr lang="en-US" sz="500" dirty="0">
                <a:solidFill>
                  <a:prstClr val="black"/>
                </a:solidFill>
                <a:latin typeface="Consolas"/>
              </a:rPr>
              <a:t> </a:t>
            </a:r>
            <a:r>
              <a:rPr lang="en-US" sz="500" dirty="0">
                <a:solidFill>
                  <a:srgbClr val="0000FF"/>
                </a:solidFill>
                <a:latin typeface="Consolas"/>
              </a:rPr>
              <a:t>void</a:t>
            </a:r>
            <a:r>
              <a:rPr lang="en-US" sz="500" dirty="0">
                <a:solidFill>
                  <a:prstClr val="black"/>
                </a:solidFill>
                <a:latin typeface="Consolas"/>
              </a:rPr>
              <a:t> </a:t>
            </a:r>
            <a:r>
              <a:rPr lang="en-US" sz="500" dirty="0" err="1">
                <a:solidFill>
                  <a:prstClr val="black"/>
                </a:solidFill>
                <a:latin typeface="Consolas"/>
              </a:rPr>
              <a:t>ProcessPoints</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CloudBlockBlob</a:t>
            </a:r>
            <a:r>
              <a:rPr lang="en-US" sz="500" dirty="0">
                <a:solidFill>
                  <a:prstClr val="black"/>
                </a:solidFill>
                <a:latin typeface="Consolas"/>
              </a:rPr>
              <a:t> </a:t>
            </a:r>
            <a:r>
              <a:rPr lang="en-US" sz="500" dirty="0" err="1">
                <a:solidFill>
                  <a:prstClr val="black"/>
                </a:solidFill>
                <a:latin typeface="Consolas"/>
              </a:rPr>
              <a:t>pointsBlob</a:t>
            </a:r>
            <a:r>
              <a:rPr lang="en-US" sz="500" dirty="0">
                <a:solidFill>
                  <a:prstClr val="black"/>
                </a:solidFill>
                <a:latin typeface="Consolas"/>
              </a:rPr>
              <a:t> = </a:t>
            </a:r>
            <a:r>
              <a:rPr lang="en-US" sz="500" dirty="0" err="1">
                <a:solidFill>
                  <a:srgbClr val="2B91AF"/>
                </a:solidFill>
                <a:latin typeface="Consolas"/>
              </a:rPr>
              <a:t>AzureHelper</a:t>
            </a:r>
            <a:r>
              <a:rPr lang="en-US" sz="500" dirty="0" err="1">
                <a:solidFill>
                  <a:prstClr val="black"/>
                </a:solidFill>
                <a:latin typeface="Consolas"/>
              </a:rPr>
              <a:t>.GetBlob</a:t>
            </a:r>
            <a:r>
              <a:rPr lang="en-US" sz="500" dirty="0">
                <a:solidFill>
                  <a:prstClr val="black"/>
                </a:solidFill>
                <a:latin typeface="Consolas"/>
              </a:rPr>
              <a:t>(</a:t>
            </a:r>
            <a:r>
              <a:rPr lang="en-US" sz="500" dirty="0" err="1">
                <a:solidFill>
                  <a:prstClr val="black"/>
                </a:solidFill>
                <a:latin typeface="Consolas"/>
              </a:rPr>
              <a:t>task.Points</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Do the mapping and write the new blob</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00FF"/>
                </a:solidFill>
                <a:latin typeface="Consolas"/>
              </a:rPr>
              <a:t>using</a:t>
            </a:r>
            <a:r>
              <a:rPr lang="en-US" sz="500" dirty="0">
                <a:solidFill>
                  <a:prstClr val="black"/>
                </a:solidFill>
                <a:latin typeface="Consolas"/>
              </a:rPr>
              <a:t> (</a:t>
            </a:r>
            <a:r>
              <a:rPr lang="en-US" sz="500" dirty="0" err="1">
                <a:solidFill>
                  <a:srgbClr val="2B91AF"/>
                </a:solidFill>
                <a:latin typeface="Consolas"/>
              </a:rPr>
              <a:t>ObjectStreamReader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 stream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ObjectStreamReader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a:t>
            </a:r>
            <a:r>
              <a:rPr lang="en-US" sz="500" dirty="0" err="1">
                <a:solidFill>
                  <a:prstClr val="black"/>
                </a:solidFill>
                <a:latin typeface="Consolas"/>
              </a:rPr>
              <a:t>pointsBlob</a:t>
            </a:r>
            <a:r>
              <a:rPr lang="en-US" sz="500" dirty="0">
                <a:solidFill>
                  <a:prstClr val="black"/>
                </a:solidFill>
                <a:latin typeface="Consolas"/>
              </a:rPr>
              <a:t>, </a:t>
            </a:r>
            <a:r>
              <a:rPr lang="en-US" sz="500" dirty="0" err="1">
                <a:solidFill>
                  <a:srgbClr val="2B91AF"/>
                </a:solidFill>
                <a:latin typeface="Consolas"/>
              </a:rPr>
              <a:t>ClusterPoint</a:t>
            </a:r>
            <a:r>
              <a:rPr lang="en-US" sz="500" dirty="0" err="1">
                <a:solidFill>
                  <a:prstClr val="black"/>
                </a:solidFill>
                <a:latin typeface="Consolas"/>
              </a:rPr>
              <a:t>.FromByteArray</a:t>
            </a:r>
            <a:r>
              <a:rPr lang="en-US" sz="500" dirty="0">
                <a:solidFill>
                  <a:prstClr val="black"/>
                </a:solidFill>
                <a:latin typeface="Consolas"/>
              </a:rPr>
              <a:t>, </a:t>
            </a:r>
            <a:r>
              <a:rPr lang="en-US" sz="500" dirty="0" err="1">
                <a:solidFill>
                  <a:srgbClr val="2B91AF"/>
                </a:solidFill>
                <a:latin typeface="Consolas"/>
              </a:rPr>
              <a:t>ClusterPoint</a:t>
            </a:r>
            <a:r>
              <a:rPr lang="en-US" sz="500" dirty="0" err="1">
                <a:solidFill>
                  <a:prstClr val="black"/>
                </a:solidFill>
                <a:latin typeface="Consolas"/>
              </a:rPr>
              <a:t>.Size</a:t>
            </a:r>
            <a:r>
              <a:rPr lang="en-US" sz="500" dirty="0">
                <a:solidFill>
                  <a:prstClr val="black"/>
                </a:solidFill>
                <a:latin typeface="Consolas"/>
              </a:rPr>
              <a:t>, </a:t>
            </a:r>
            <a:r>
              <a:rPr lang="en-US" sz="500" dirty="0" err="1">
                <a:solidFill>
                  <a:prstClr val="black"/>
                </a:solidFill>
                <a:latin typeface="Consolas"/>
              </a:rPr>
              <a:t>task.PartitionNumber</a:t>
            </a:r>
            <a:r>
              <a:rPr lang="en-US" sz="500" dirty="0">
                <a:solidFill>
                  <a:prstClr val="black"/>
                </a:solidFill>
                <a:latin typeface="Consolas"/>
              </a:rPr>
              <a:t>, </a:t>
            </a:r>
            <a:r>
              <a:rPr lang="en-US" sz="500" dirty="0" err="1">
                <a:solidFill>
                  <a:prstClr val="black"/>
                </a:solidFill>
                <a:latin typeface="Consolas"/>
              </a:rPr>
              <a:t>task.M</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srgbClr val="0000FF"/>
                </a:solidFill>
                <a:latin typeface="Consolas"/>
              </a:rPr>
              <a:t>var</a:t>
            </a:r>
            <a:r>
              <a:rPr lang="en-US" sz="500" dirty="0">
                <a:solidFill>
                  <a:prstClr val="black"/>
                </a:solidFill>
                <a:latin typeface="Consolas"/>
              </a:rPr>
              <a:t> </a:t>
            </a:r>
            <a:r>
              <a:rPr lang="en-US" sz="500" dirty="0" err="1">
                <a:solidFill>
                  <a:prstClr val="black"/>
                </a:solidFill>
                <a:latin typeface="Consolas"/>
              </a:rPr>
              <a:t>assignedPoints</a:t>
            </a:r>
            <a:r>
              <a:rPr lang="en-US" sz="500" dirty="0">
                <a:solidFill>
                  <a:prstClr val="black"/>
                </a:solidFill>
                <a:latin typeface="Consolas"/>
              </a:rPr>
              <a:t> = </a:t>
            </a:r>
            <a:r>
              <a:rPr lang="en-US" sz="500" dirty="0" err="1">
                <a:solidFill>
                  <a:prstClr val="black"/>
                </a:solidFill>
                <a:latin typeface="Consolas"/>
              </a:rPr>
              <a:t>stream.AsParallel</a:t>
            </a:r>
            <a:r>
              <a:rPr lang="en-US" sz="500" dirty="0">
                <a:solidFill>
                  <a:prstClr val="black"/>
                </a:solidFill>
                <a:latin typeface="Consolas"/>
              </a:rPr>
              <a:t>().Select(</a:t>
            </a:r>
            <a:r>
              <a:rPr lang="en-US" sz="500" dirty="0" err="1">
                <a:solidFill>
                  <a:prstClr val="black"/>
                </a:solidFill>
                <a:latin typeface="Consolas"/>
              </a:rPr>
              <a:t>AssignClusterPointToNearestCentroid</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srgbClr val="2B91AF"/>
                </a:solidFill>
                <a:latin typeface="Consolas"/>
              </a:rPr>
              <a:t>ObjectBlockWriter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 </a:t>
            </a:r>
            <a:r>
              <a:rPr lang="en-US" sz="500" dirty="0" err="1">
                <a:solidFill>
                  <a:prstClr val="black"/>
                </a:solidFill>
                <a:latin typeface="Consolas"/>
              </a:rPr>
              <a:t>writeStream</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ObjectBlockWriter</a:t>
            </a:r>
            <a:r>
              <a:rPr lang="en-US" sz="500" dirty="0">
                <a:solidFill>
                  <a:prstClr val="black"/>
                </a:solidFill>
                <a:latin typeface="Consolas"/>
              </a:rPr>
              <a:t>&lt;</a:t>
            </a:r>
            <a:r>
              <a:rPr lang="en-US" sz="500" dirty="0" err="1">
                <a:solidFill>
                  <a:srgbClr val="2B91AF"/>
                </a:solidFill>
                <a:latin typeface="Consolas"/>
              </a:rPr>
              <a:t>ClusterPoint</a:t>
            </a:r>
            <a:r>
              <a:rPr lang="en-US" sz="500" dirty="0">
                <a:solidFill>
                  <a:prstClr val="black"/>
                </a:solidFill>
                <a:latin typeface="Consolas"/>
              </a:rPr>
              <a:t>&gt;(</a:t>
            </a:r>
            <a:r>
              <a:rPr lang="en-US" sz="500" dirty="0" err="1">
                <a:solidFill>
                  <a:prstClr val="black"/>
                </a:solidFill>
                <a:latin typeface="Consolas"/>
              </a:rPr>
              <a:t>pointsBlob</a:t>
            </a:r>
            <a:r>
              <a:rPr lang="en-US" sz="500" dirty="0">
                <a:solidFill>
                  <a:prstClr val="black"/>
                </a:solidFill>
                <a:latin typeface="Consolas"/>
              </a:rPr>
              <a:t>, point =&gt; </a:t>
            </a:r>
            <a:r>
              <a:rPr lang="en-US" sz="500" dirty="0" err="1">
                <a:solidFill>
                  <a:prstClr val="black"/>
                </a:solidFill>
                <a:latin typeface="Consolas"/>
              </a:rPr>
              <a:t>point.ToByteArray</a:t>
            </a:r>
            <a:r>
              <a:rPr lang="en-US" sz="500" dirty="0">
                <a:solidFill>
                  <a:prstClr val="black"/>
                </a:solidFill>
                <a:latin typeface="Consolas"/>
              </a:rPr>
              <a:t>(), </a:t>
            </a:r>
            <a:r>
              <a:rPr lang="en-US" sz="500" dirty="0" err="1">
                <a:solidFill>
                  <a:srgbClr val="2B91AF"/>
                </a:solidFill>
                <a:latin typeface="Consolas"/>
              </a:rPr>
              <a:t>ClusterPoint</a:t>
            </a:r>
            <a:r>
              <a:rPr lang="en-US" sz="500" dirty="0" err="1">
                <a:solidFill>
                  <a:prstClr val="black"/>
                </a:solidFill>
                <a:latin typeface="Consolas"/>
              </a:rPr>
              <a:t>.Size</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TaskResult.NumPointsChanged</a:t>
            </a:r>
            <a:r>
              <a:rPr lang="en-US" sz="500" dirty="0">
                <a:solidFill>
                  <a:prstClr val="black"/>
                </a:solidFill>
                <a:latin typeface="Consolas"/>
              </a:rPr>
              <a:t> = 0;</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a:solidFill>
                  <a:srgbClr val="2B91AF"/>
                </a:solidFill>
                <a:latin typeface="Consolas"/>
              </a:rPr>
              <a:t>Dictionary</a:t>
            </a:r>
            <a:r>
              <a:rPr lang="en-US" sz="500" dirty="0">
                <a:solidFill>
                  <a:prstClr val="black"/>
                </a:solidFill>
                <a:latin typeface="Consolas"/>
              </a:rPr>
              <a:t>&lt;</a:t>
            </a:r>
            <a:r>
              <a:rPr lang="en-US" sz="500" dirty="0" err="1">
                <a:solidFill>
                  <a:srgbClr val="2B91AF"/>
                </a:solidFill>
                <a:latin typeface="Consolas"/>
              </a:rPr>
              <a:t>Guid</a:t>
            </a:r>
            <a:r>
              <a:rPr lang="en-US" sz="500" dirty="0">
                <a:solidFill>
                  <a:prstClr val="black"/>
                </a:solidFill>
                <a:latin typeface="Consolas"/>
              </a:rPr>
              <a:t>, </a:t>
            </a:r>
            <a:r>
              <a:rPr lang="en-US" sz="500" dirty="0" err="1">
                <a:solidFill>
                  <a:srgbClr val="2B91AF"/>
                </a:solidFill>
                <a:latin typeface="Consolas"/>
              </a:rPr>
              <a:t>PointsProcessedData</a:t>
            </a:r>
            <a:r>
              <a:rPr lang="en-US" sz="500" dirty="0" smtClean="0">
                <a:solidFill>
                  <a:prstClr val="black"/>
                </a:solidFill>
                <a:latin typeface="Consolas"/>
              </a:rPr>
              <a:t>&gt;();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Pipelined execution -- see http://msdn.microsoft.com/en-us/magazine/cc163329.aspx</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srgbClr val="0000FF"/>
                </a:solidFill>
                <a:latin typeface="Consolas"/>
              </a:rPr>
              <a:t>foreach</a:t>
            </a:r>
            <a:r>
              <a:rPr lang="en-US" sz="500" dirty="0">
                <a:solidFill>
                  <a:prstClr val="black"/>
                </a:solidFill>
                <a:latin typeface="Consolas"/>
              </a:rPr>
              <a:t> (</a:t>
            </a:r>
            <a:r>
              <a:rPr lang="en-US" sz="500" dirty="0" err="1">
                <a:solidFill>
                  <a:srgbClr val="0000FF"/>
                </a:solidFill>
                <a:latin typeface="Consolas"/>
              </a:rPr>
              <a:t>var</a:t>
            </a:r>
            <a:r>
              <a:rPr lang="en-US" sz="500" dirty="0">
                <a:solidFill>
                  <a:prstClr val="black"/>
                </a:solidFill>
                <a:latin typeface="Consolas"/>
              </a:rPr>
              <a:t> result </a:t>
            </a:r>
            <a:r>
              <a:rPr lang="en-US" sz="500" dirty="0">
                <a:solidFill>
                  <a:srgbClr val="0000FF"/>
                </a:solidFill>
                <a:latin typeface="Consolas"/>
              </a:rPr>
              <a:t>in</a:t>
            </a:r>
            <a:r>
              <a:rPr lang="en-US" sz="500" dirty="0">
                <a:solidFill>
                  <a:prstClr val="black"/>
                </a:solidFill>
                <a:latin typeface="Consolas"/>
              </a:rPr>
              <a:t> </a:t>
            </a:r>
            <a:r>
              <a:rPr lang="en-US" sz="500" dirty="0" err="1">
                <a:solidFill>
                  <a:prstClr val="black"/>
                </a:solidFill>
                <a:latin typeface="Consolas"/>
              </a:rPr>
              <a:t>assignedPoints</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Write the point to the new blob</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writeStream.Write</a:t>
            </a:r>
            <a:r>
              <a:rPr lang="en-US" sz="500" dirty="0">
                <a:solidFill>
                  <a:prstClr val="black"/>
                </a:solidFill>
                <a:latin typeface="Consolas"/>
              </a:rPr>
              <a:t>(</a:t>
            </a:r>
            <a:r>
              <a:rPr lang="en-US" sz="500" dirty="0" err="1">
                <a:solidFill>
                  <a:prstClr val="black"/>
                </a:solidFill>
                <a:latin typeface="Consolas"/>
              </a:rPr>
              <a:t>result.Point</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Update the number of points changed counter</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00FF"/>
                </a:solidFill>
                <a:latin typeface="Consolas"/>
              </a:rPr>
              <a:t>if</a:t>
            </a:r>
            <a:r>
              <a:rPr lang="en-US" sz="500" dirty="0">
                <a:solidFill>
                  <a:prstClr val="black"/>
                </a:solidFill>
                <a:latin typeface="Consolas"/>
              </a:rPr>
              <a:t> (</a:t>
            </a:r>
            <a:r>
              <a:rPr lang="en-US" sz="500" dirty="0" err="1">
                <a:solidFill>
                  <a:prstClr val="black"/>
                </a:solidFill>
                <a:latin typeface="Consolas"/>
              </a:rPr>
              <a:t>result.PointWasChanged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TaskResult.NumPointsChanged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Add to the appropriate centroid group</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00FF"/>
                </a:solidFill>
                <a:latin typeface="Consolas"/>
              </a:rPr>
              <a:t>if</a:t>
            </a:r>
            <a:r>
              <a:rPr lang="en-US" sz="500" dirty="0">
                <a:solidFill>
                  <a:prstClr val="black"/>
                </a:solidFill>
                <a:latin typeface="Consolas"/>
              </a:rPr>
              <a:t> (!</a:t>
            </a:r>
            <a:r>
              <a:rPr lang="en-US" sz="500" dirty="0" err="1">
                <a:solidFill>
                  <a:prstClr val="black"/>
                </a:solidFill>
                <a:latin typeface="Consolas"/>
              </a:rPr>
              <a:t>TaskResult.PointsProcessedDataByCentroid.ContainsKey</a:t>
            </a:r>
            <a:r>
              <a:rPr lang="en-US" sz="500" dirty="0">
                <a:solidFill>
                  <a:prstClr val="black"/>
                </a:solidFill>
                <a:latin typeface="Consolas"/>
              </a:rPr>
              <a:t>(</a:t>
            </a:r>
            <a:r>
              <a:rPr lang="en-US" sz="500" dirty="0" err="1">
                <a:solidFill>
                  <a:prstClr val="black"/>
                </a:solidFill>
                <a:latin typeface="Consolas"/>
              </a:rPr>
              <a:t>result.Point.CentroidID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a:t>
            </a:r>
            <a:r>
              <a:rPr lang="en-US" sz="500" dirty="0" err="1">
                <a:solidFill>
                  <a:prstClr val="black"/>
                </a:solidFill>
                <a:latin typeface="Consolas"/>
              </a:rPr>
              <a:t>result.Point.CentroidID</a:t>
            </a:r>
            <a:r>
              <a:rPr lang="en-US" sz="500" dirty="0">
                <a:solidFill>
                  <a:prstClr val="black"/>
                </a:solidFill>
                <a:latin typeface="Consolas"/>
              </a:rPr>
              <a:t>] =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PointsProcessedData</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a:t>
            </a:r>
            <a:r>
              <a:rPr lang="en-US" sz="500" dirty="0" err="1">
                <a:solidFill>
                  <a:prstClr val="black"/>
                </a:solidFill>
                <a:latin typeface="Consolas"/>
              </a:rPr>
              <a:t>result.Point.CentroidID</a:t>
            </a:r>
            <a:r>
              <a:rPr lang="en-US" sz="500" dirty="0">
                <a:solidFill>
                  <a:prstClr val="black"/>
                </a:solidFill>
                <a:latin typeface="Consolas"/>
              </a:rPr>
              <a:t>].</a:t>
            </a:r>
            <a:r>
              <a:rPr lang="en-US" sz="500" dirty="0" err="1">
                <a:solidFill>
                  <a:prstClr val="black"/>
                </a:solidFill>
                <a:latin typeface="Consolas"/>
              </a:rPr>
              <a:t>NumPointsProcessed</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TaskResult.PointsProcessedDataByCentroid</a:t>
            </a:r>
            <a:r>
              <a:rPr lang="en-US" sz="500" dirty="0">
                <a:solidFill>
                  <a:prstClr val="black"/>
                </a:solidFill>
                <a:latin typeface="Consolas"/>
              </a:rPr>
              <a:t>[</a:t>
            </a:r>
            <a:r>
              <a:rPr lang="en-US" sz="500" dirty="0" err="1">
                <a:solidFill>
                  <a:prstClr val="black"/>
                </a:solidFill>
                <a:latin typeface="Consolas"/>
              </a:rPr>
              <a:t>result.Point.CentroidID</a:t>
            </a:r>
            <a:r>
              <a:rPr lang="en-US" sz="500" dirty="0">
                <a:solidFill>
                  <a:prstClr val="black"/>
                </a:solidFill>
                <a:latin typeface="Consolas"/>
              </a:rPr>
              <a:t>].</a:t>
            </a:r>
            <a:r>
              <a:rPr lang="en-US" sz="500" dirty="0" err="1">
                <a:solidFill>
                  <a:prstClr val="black"/>
                </a:solidFill>
                <a:latin typeface="Consolas"/>
              </a:rPr>
              <a:t>PartialPointSum</a:t>
            </a:r>
            <a:r>
              <a:rPr lang="en-US" sz="500" dirty="0">
                <a:solidFill>
                  <a:prstClr val="black"/>
                </a:solidFill>
                <a:latin typeface="Consolas"/>
              </a:rPr>
              <a:t> += </a:t>
            </a:r>
            <a:r>
              <a:rPr lang="en-US" sz="500" dirty="0" err="1">
                <a:solidFill>
                  <a:prstClr val="black"/>
                </a:solidFill>
                <a:latin typeface="Consolas"/>
              </a:rPr>
              <a:t>result.Point</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smtClean="0">
                <a:solidFill>
                  <a:prstClr val="black"/>
                </a:solidFill>
                <a:latin typeface="Consolas"/>
              </a:rPr>
              <a: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a:solidFill>
                  <a:srgbClr val="008000"/>
                </a:solidFill>
                <a:latin typeface="Consolas"/>
              </a:rPr>
              <a:t>// Send the block list as part of </a:t>
            </a:r>
            <a:r>
              <a:rPr lang="en-US" sz="500" dirty="0" err="1">
                <a:solidFill>
                  <a:srgbClr val="008000"/>
                </a:solidFill>
                <a:latin typeface="Consolas"/>
              </a:rPr>
              <a:t>TaskResult</a:t>
            </a:r>
            <a:endParaRPr lang="en-US" sz="500" dirty="0">
              <a:solidFill>
                <a:prstClr val="black"/>
              </a:solidFill>
              <a:latin typeface="Consolas"/>
            </a:endParaRP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writeStream.FlushBlock</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r>
              <a:rPr lang="en-US" sz="500" dirty="0" err="1">
                <a:solidFill>
                  <a:prstClr val="black"/>
                </a:solidFill>
                <a:latin typeface="Consolas"/>
              </a:rPr>
              <a:t>TaskResult.PointsBlockList</a:t>
            </a:r>
            <a:r>
              <a:rPr lang="en-US" sz="500" dirty="0">
                <a:solidFill>
                  <a:prstClr val="black"/>
                </a:solidFill>
                <a:latin typeface="Consolas"/>
              </a:rPr>
              <a:t> = </a:t>
            </a:r>
            <a:r>
              <a:rPr lang="en-US" sz="500" dirty="0" err="1">
                <a:solidFill>
                  <a:prstClr val="black"/>
                </a:solidFill>
                <a:latin typeface="Consolas"/>
              </a:rPr>
              <a:t>writeStream.BlockList</a:t>
            </a:r>
            <a:r>
              <a:rPr lang="en-US" sz="500" dirty="0">
                <a:solidFill>
                  <a:prstClr val="black"/>
                </a:solidFill>
                <a:latin typeface="Consolas"/>
              </a:rPr>
              <a:t>;</a:t>
            </a:r>
          </a:p>
          <a:p>
            <a:pPr marL="0" indent="0">
              <a:spcBef>
                <a:spcPts val="0"/>
              </a:spcBef>
              <a:buNone/>
            </a:pPr>
            <a:r>
              <a:rPr lang="en-US" sz="500" dirty="0">
                <a:solidFill>
                  <a:prstClr val="black"/>
                </a:solidFill>
                <a:latin typeface="Consolas"/>
              </a:rPr>
              <a:t>    }</a:t>
            </a:r>
          </a:p>
          <a:p>
            <a:pPr marL="0" indent="0">
              <a:spcBef>
                <a:spcPts val="0"/>
              </a:spcBef>
              <a:buNone/>
            </a:pPr>
            <a:r>
              <a:rPr lang="en-US" sz="500" dirty="0">
                <a:solidFill>
                  <a:prstClr val="black"/>
                </a:solidFill>
                <a:latin typeface="Consolas"/>
              </a:rPr>
              <a:t>}</a:t>
            </a:r>
          </a:p>
          <a:p>
            <a:pPr marL="0" indent="0">
              <a:buNone/>
            </a:pPr>
            <a:r>
              <a:rPr lang="en-US" sz="500" dirty="0">
                <a:solidFill>
                  <a:srgbClr val="0000FF"/>
                </a:solidFill>
                <a:latin typeface="Consolas"/>
              </a:rPr>
              <a:t>private</a:t>
            </a:r>
            <a:r>
              <a:rPr lang="en-US" sz="500" dirty="0">
                <a:solidFill>
                  <a:prstClr val="black"/>
                </a:solidFill>
                <a:latin typeface="Consolas"/>
              </a:rPr>
              <a:t> </a:t>
            </a:r>
            <a:r>
              <a:rPr lang="en-US" sz="500" dirty="0" err="1">
                <a:solidFill>
                  <a:srgbClr val="2B91AF"/>
                </a:solidFill>
                <a:latin typeface="Consolas"/>
              </a:rPr>
              <a:t>ClusterPointProcessingResult</a:t>
            </a:r>
            <a:r>
              <a:rPr lang="en-US" sz="500" dirty="0">
                <a:solidFill>
                  <a:prstClr val="black"/>
                </a:solidFill>
                <a:latin typeface="Consolas"/>
              </a:rPr>
              <a:t> </a:t>
            </a:r>
            <a:r>
              <a:rPr lang="en-US" sz="500" dirty="0" err="1">
                <a:solidFill>
                  <a:prstClr val="black"/>
                </a:solidFill>
                <a:latin typeface="Consolas"/>
              </a:rPr>
              <a:t>AssignClusterPointToNearestCentroid</a:t>
            </a:r>
            <a:r>
              <a:rPr lang="en-US" sz="500" dirty="0">
                <a:solidFill>
                  <a:prstClr val="black"/>
                </a:solidFill>
                <a:latin typeface="Consolas"/>
              </a:rPr>
              <a:t>(</a:t>
            </a:r>
            <a:r>
              <a:rPr lang="en-US" sz="500" dirty="0" err="1">
                <a:solidFill>
                  <a:srgbClr val="2B91AF"/>
                </a:solidFill>
                <a:latin typeface="Consolas"/>
              </a:rPr>
              <a:t>ClusterPoint</a:t>
            </a:r>
            <a:r>
              <a:rPr lang="en-US" sz="500" dirty="0">
                <a:solidFill>
                  <a:prstClr val="black"/>
                </a:solidFill>
                <a:latin typeface="Consolas"/>
              </a:rPr>
              <a:t> </a:t>
            </a:r>
            <a:r>
              <a:rPr lang="en-US" sz="500" dirty="0" err="1">
                <a:solidFill>
                  <a:prstClr val="black"/>
                </a:solidFill>
                <a:latin typeface="Consolas"/>
              </a:rPr>
              <a:t>clusterPoint</a:t>
            </a:r>
            <a:r>
              <a:rPr lang="en-US" sz="500" dirty="0">
                <a:solidFill>
                  <a:prstClr val="black"/>
                </a:solidFill>
                <a:latin typeface="Consolas"/>
              </a:rPr>
              <a:t>)</a:t>
            </a:r>
          </a:p>
          <a:p>
            <a:pPr marL="0" indent="0">
              <a:buNone/>
            </a:pPr>
            <a:r>
              <a:rPr lang="en-US" sz="500" dirty="0" smtClean="0">
                <a:solidFill>
                  <a:prstClr val="black"/>
                </a:solidFill>
                <a:latin typeface="Consolas"/>
              </a:rPr>
              <a:t>{</a:t>
            </a:r>
          </a:p>
          <a:p>
            <a:pPr marL="0" indent="0">
              <a:buNone/>
            </a:pPr>
            <a:r>
              <a:rPr lang="en-US" sz="500" dirty="0" smtClean="0">
                <a:solidFill>
                  <a:prstClr val="black"/>
                </a:solidFill>
                <a:latin typeface="Consolas"/>
              </a:rPr>
              <a:t>    </a:t>
            </a:r>
            <a:r>
              <a:rPr lang="en-US" sz="500" dirty="0" err="1" smtClean="0">
                <a:solidFill>
                  <a:srgbClr val="2B91AF"/>
                </a:solidFill>
                <a:latin typeface="Consolas"/>
              </a:rPr>
              <a:t>ClusterPoint</a:t>
            </a:r>
            <a:r>
              <a:rPr lang="en-US" sz="500" dirty="0" smtClean="0">
                <a:solidFill>
                  <a:prstClr val="black"/>
                </a:solidFill>
                <a:latin typeface="Consolas"/>
              </a:rPr>
              <a:t> result = </a:t>
            </a:r>
            <a:r>
              <a:rPr lang="en-US" sz="500" dirty="0" smtClean="0">
                <a:solidFill>
                  <a:srgbClr val="0000FF"/>
                </a:solidFill>
                <a:latin typeface="Consolas"/>
              </a:rPr>
              <a:t>new</a:t>
            </a:r>
            <a:r>
              <a:rPr lang="en-US" sz="500" dirty="0" smtClean="0">
                <a:solidFill>
                  <a:prstClr val="black"/>
                </a:solidFill>
                <a:latin typeface="Consolas"/>
              </a:rPr>
              <a:t> </a:t>
            </a:r>
            <a:r>
              <a:rPr lang="en-US" sz="500" dirty="0" err="1" smtClean="0">
                <a:solidFill>
                  <a:srgbClr val="2B91AF"/>
                </a:solidFill>
                <a:latin typeface="Consolas"/>
              </a:rPr>
              <a:t>ClusterPoint</a:t>
            </a:r>
            <a:r>
              <a:rPr lang="en-US" sz="500" dirty="0" smtClean="0">
                <a:solidFill>
                  <a:prstClr val="black"/>
                </a:solidFill>
                <a:latin typeface="Consolas"/>
              </a:rPr>
              <a:t>(</a:t>
            </a:r>
            <a:r>
              <a:rPr lang="en-US" sz="500" dirty="0" err="1" smtClean="0">
                <a:solidFill>
                  <a:prstClr val="black"/>
                </a:solidFill>
                <a:latin typeface="Consolas"/>
              </a:rPr>
              <a:t>clusterPoint</a:t>
            </a:r>
            <a:r>
              <a:rPr lang="en-US" sz="500" dirty="0" smtClean="0">
                <a:solidFill>
                  <a:prstClr val="black"/>
                </a:solidFill>
                <a:latin typeface="Consolas"/>
              </a:rPr>
              <a:t>);</a:t>
            </a:r>
          </a:p>
          <a:p>
            <a:pPr marL="0" indent="0">
              <a:buNone/>
            </a:pPr>
            <a:r>
              <a:rPr lang="en-US" sz="500" dirty="0" smtClean="0">
                <a:solidFill>
                  <a:prstClr val="black"/>
                </a:solidFill>
                <a:latin typeface="Consolas"/>
              </a:rPr>
              <a:t>    </a:t>
            </a:r>
            <a:r>
              <a:rPr lang="en-US" sz="500" dirty="0" err="1">
                <a:solidFill>
                  <a:prstClr val="black"/>
                </a:solidFill>
                <a:latin typeface="Consolas"/>
              </a:rPr>
              <a:t>result.CentroidID</a:t>
            </a:r>
            <a:r>
              <a:rPr lang="en-US" sz="500" dirty="0">
                <a:solidFill>
                  <a:prstClr val="black"/>
                </a:solidFill>
                <a:latin typeface="Consolas"/>
              </a:rPr>
              <a:t> = </a:t>
            </a:r>
            <a:r>
              <a:rPr lang="en-US" sz="500" dirty="0" err="1">
                <a:solidFill>
                  <a:prstClr val="black"/>
                </a:solidFill>
                <a:latin typeface="Consolas"/>
              </a:rPr>
              <a:t>centroids.MinElement</a:t>
            </a:r>
            <a:r>
              <a:rPr lang="en-US" sz="500" dirty="0">
                <a:solidFill>
                  <a:prstClr val="black"/>
                </a:solidFill>
                <a:latin typeface="Consolas"/>
              </a:rPr>
              <a:t>(centroid =&gt; </a:t>
            </a:r>
            <a:r>
              <a:rPr lang="en-US" sz="500" dirty="0" err="1">
                <a:solidFill>
                  <a:srgbClr val="2B91AF"/>
                </a:solidFill>
                <a:latin typeface="Consolas"/>
              </a:rPr>
              <a:t>Point</a:t>
            </a:r>
            <a:r>
              <a:rPr lang="en-US" sz="500" dirty="0" err="1">
                <a:solidFill>
                  <a:prstClr val="black"/>
                </a:solidFill>
                <a:latin typeface="Consolas"/>
              </a:rPr>
              <a:t>.Distance</a:t>
            </a:r>
            <a:r>
              <a:rPr lang="en-US" sz="500" dirty="0">
                <a:solidFill>
                  <a:prstClr val="black"/>
                </a:solidFill>
                <a:latin typeface="Consolas"/>
              </a:rPr>
              <a:t>(</a:t>
            </a:r>
            <a:r>
              <a:rPr lang="en-US" sz="500" dirty="0" err="1">
                <a:solidFill>
                  <a:prstClr val="black"/>
                </a:solidFill>
                <a:latin typeface="Consolas"/>
              </a:rPr>
              <a:t>clusterPoint</a:t>
            </a:r>
            <a:r>
              <a:rPr lang="en-US" sz="500" dirty="0">
                <a:solidFill>
                  <a:prstClr val="black"/>
                </a:solidFill>
                <a:latin typeface="Consolas"/>
              </a:rPr>
              <a:t>, centroid)).ID</a:t>
            </a:r>
            <a:r>
              <a:rPr lang="en-US" sz="500" dirty="0" smtClean="0">
                <a:solidFill>
                  <a:prstClr val="black"/>
                </a:solidFill>
                <a:latin typeface="Consolas"/>
              </a:rPr>
              <a:t>;</a:t>
            </a:r>
            <a:endParaRPr lang="en-US" sz="500" dirty="0">
              <a:solidFill>
                <a:prstClr val="black"/>
              </a:solidFill>
              <a:latin typeface="Consolas"/>
            </a:endParaRPr>
          </a:p>
          <a:p>
            <a:pPr marL="0" indent="0">
              <a:buNone/>
            </a:pPr>
            <a:r>
              <a:rPr lang="en-US" sz="500" dirty="0">
                <a:solidFill>
                  <a:prstClr val="black"/>
                </a:solidFill>
                <a:latin typeface="Consolas"/>
              </a:rPr>
              <a:t>    </a:t>
            </a:r>
            <a:r>
              <a:rPr lang="en-US" sz="500" dirty="0">
                <a:solidFill>
                  <a:srgbClr val="0000FF"/>
                </a:solidFill>
                <a:latin typeface="Consolas"/>
              </a:rPr>
              <a:t>return</a:t>
            </a:r>
            <a:r>
              <a:rPr lang="en-US" sz="500" dirty="0">
                <a:solidFill>
                  <a:prstClr val="black"/>
                </a:solidFill>
                <a:latin typeface="Consolas"/>
              </a:rPr>
              <a:t> </a:t>
            </a:r>
            <a:r>
              <a:rPr lang="en-US" sz="500" dirty="0">
                <a:solidFill>
                  <a:srgbClr val="0000FF"/>
                </a:solidFill>
                <a:latin typeface="Consolas"/>
              </a:rPr>
              <a:t>new</a:t>
            </a:r>
            <a:r>
              <a:rPr lang="en-US" sz="500" dirty="0">
                <a:solidFill>
                  <a:prstClr val="black"/>
                </a:solidFill>
                <a:latin typeface="Consolas"/>
              </a:rPr>
              <a:t> </a:t>
            </a:r>
            <a:r>
              <a:rPr lang="en-US" sz="500" dirty="0" err="1">
                <a:solidFill>
                  <a:srgbClr val="2B91AF"/>
                </a:solidFill>
                <a:latin typeface="Consolas"/>
              </a:rPr>
              <a:t>ClusterPointProcessingResult</a:t>
            </a:r>
            <a:endParaRPr lang="en-US" sz="500" dirty="0">
              <a:solidFill>
                <a:prstClr val="black"/>
              </a:solidFill>
              <a:latin typeface="Consolas"/>
            </a:endParaRPr>
          </a:p>
          <a:p>
            <a:pPr marL="0" indent="0">
              <a:buNone/>
            </a:pPr>
            <a:r>
              <a:rPr lang="en-US" sz="500" dirty="0">
                <a:solidFill>
                  <a:prstClr val="black"/>
                </a:solidFill>
                <a:latin typeface="Consolas"/>
              </a:rPr>
              <a:t>    {</a:t>
            </a:r>
          </a:p>
          <a:p>
            <a:pPr marL="0" indent="0">
              <a:buNone/>
            </a:pPr>
            <a:r>
              <a:rPr lang="en-US" sz="500" dirty="0">
                <a:solidFill>
                  <a:prstClr val="black"/>
                </a:solidFill>
                <a:latin typeface="Consolas"/>
              </a:rPr>
              <a:t>        Point = result,</a:t>
            </a:r>
          </a:p>
          <a:p>
            <a:pPr marL="0" indent="0">
              <a:buNone/>
            </a:pPr>
            <a:r>
              <a:rPr lang="en-US" sz="500" dirty="0">
                <a:solidFill>
                  <a:prstClr val="black"/>
                </a:solidFill>
                <a:latin typeface="Consolas"/>
              </a:rPr>
              <a:t>        </a:t>
            </a:r>
            <a:r>
              <a:rPr lang="en-US" sz="500" dirty="0" err="1">
                <a:solidFill>
                  <a:prstClr val="black"/>
                </a:solidFill>
                <a:latin typeface="Consolas"/>
              </a:rPr>
              <a:t>PointWasChanged</a:t>
            </a:r>
            <a:r>
              <a:rPr lang="en-US" sz="500" dirty="0">
                <a:solidFill>
                  <a:prstClr val="black"/>
                </a:solidFill>
                <a:latin typeface="Consolas"/>
              </a:rPr>
              <a:t> = </a:t>
            </a:r>
            <a:r>
              <a:rPr lang="en-US" sz="500" dirty="0" err="1">
                <a:solidFill>
                  <a:prstClr val="black"/>
                </a:solidFill>
                <a:latin typeface="Consolas"/>
              </a:rPr>
              <a:t>clusterPoint.CentroidID</a:t>
            </a:r>
            <a:r>
              <a:rPr lang="en-US" sz="500" dirty="0">
                <a:solidFill>
                  <a:prstClr val="black"/>
                </a:solidFill>
                <a:latin typeface="Consolas"/>
              </a:rPr>
              <a:t> != </a:t>
            </a:r>
            <a:r>
              <a:rPr lang="en-US" sz="500" dirty="0" err="1">
                <a:solidFill>
                  <a:prstClr val="black"/>
                </a:solidFill>
                <a:latin typeface="Consolas"/>
              </a:rPr>
              <a:t>result.CentroidID</a:t>
            </a:r>
            <a:endParaRPr lang="en-US" sz="500" dirty="0">
              <a:solidFill>
                <a:prstClr val="black"/>
              </a:solidFill>
              <a:latin typeface="Consolas"/>
            </a:endParaRPr>
          </a:p>
          <a:p>
            <a:pPr marL="0" indent="0">
              <a:buNone/>
            </a:pPr>
            <a:r>
              <a:rPr lang="en-US" sz="500" dirty="0">
                <a:solidFill>
                  <a:prstClr val="black"/>
                </a:solidFill>
                <a:latin typeface="Consolas"/>
              </a:rPr>
              <a:t>    };</a:t>
            </a:r>
          </a:p>
          <a:p>
            <a:pPr marL="0" indent="0">
              <a:buNone/>
            </a:pPr>
            <a:r>
              <a:rPr lang="en-US" sz="500" dirty="0">
                <a:solidFill>
                  <a:prstClr val="black"/>
                </a:solidFill>
                <a:latin typeface="Consolas"/>
              </a:rPr>
              <a:t>}</a:t>
            </a:r>
          </a:p>
          <a:p>
            <a:pPr marL="0" indent="0">
              <a:spcBef>
                <a:spcPts val="0"/>
              </a:spcBef>
              <a:buNone/>
            </a:pPr>
            <a:endParaRPr lang="en-US" sz="500" dirty="0"/>
          </a:p>
        </p:txBody>
      </p:sp>
    </p:spTree>
    <p:extLst>
      <p:ext uri="{BB962C8B-B14F-4D97-AF65-F5344CB8AC3E}">
        <p14:creationId xmlns:p14="http://schemas.microsoft.com/office/powerpoint/2010/main" val="2590080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17609826"/>
              </p:ext>
            </p:extLst>
          </p:nvPr>
        </p:nvGraphicFramePr>
        <p:xfrm>
          <a:off x="19050" y="1219200"/>
          <a:ext cx="4572000" cy="571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850875104"/>
              </p:ext>
            </p:extLst>
          </p:nvPr>
        </p:nvGraphicFramePr>
        <p:xfrm>
          <a:off x="4572000" y="1219200"/>
          <a:ext cx="4536440" cy="5638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33400" y="5745480"/>
            <a:ext cx="3962400" cy="338554"/>
          </a:xfrm>
          <a:prstGeom prst="rect">
            <a:avLst/>
          </a:prstGeom>
          <a:solidFill>
            <a:schemeClr val="bg1"/>
          </a:solidFill>
        </p:spPr>
        <p:txBody>
          <a:bodyPr wrap="square" rtlCol="0">
            <a:spAutoFit/>
          </a:bodyPr>
          <a:lstStyle/>
          <a:p>
            <a:r>
              <a:rPr lang="en-US" sz="1600" dirty="0">
                <a:latin typeface="Consolas" pitchFamily="49" charset="0"/>
                <a:cs typeface="Consolas" pitchFamily="49" charset="0"/>
              </a:rPr>
              <a:t> </a:t>
            </a:r>
            <a:r>
              <a:rPr lang="en-US" sz="1600" dirty="0" smtClean="0">
                <a:latin typeface="Consolas" pitchFamily="49" charset="0"/>
                <a:cs typeface="Consolas" pitchFamily="49" charset="0"/>
              </a:rPr>
              <a:t>   S  M      L           XL</a:t>
            </a:r>
            <a:endParaRPr lang="en-US" sz="1600" dirty="0">
              <a:latin typeface="Consolas" pitchFamily="49" charset="0"/>
              <a:cs typeface="Consolas" pitchFamily="49" charset="0"/>
            </a:endParaRPr>
          </a:p>
        </p:txBody>
      </p:sp>
      <p:sp>
        <p:nvSpPr>
          <p:cNvPr id="7" name="TextBox 6"/>
          <p:cNvSpPr txBox="1"/>
          <p:nvPr/>
        </p:nvSpPr>
        <p:spPr>
          <a:xfrm>
            <a:off x="4953000" y="5699760"/>
            <a:ext cx="4046220" cy="338554"/>
          </a:xfrm>
          <a:prstGeom prst="rect">
            <a:avLst/>
          </a:prstGeom>
          <a:solidFill>
            <a:schemeClr val="bg1"/>
          </a:solidFill>
        </p:spPr>
        <p:txBody>
          <a:bodyPr wrap="square" rtlCol="0">
            <a:spAutoFit/>
          </a:bodyPr>
          <a:lstStyle/>
          <a:p>
            <a:r>
              <a:rPr lang="en-US" sz="1600" dirty="0">
                <a:latin typeface="Consolas" pitchFamily="49" charset="0"/>
                <a:cs typeface="Consolas" pitchFamily="49" charset="0"/>
              </a:rPr>
              <a:t> </a:t>
            </a:r>
            <a:r>
              <a:rPr lang="en-US" sz="1600" dirty="0" smtClean="0">
                <a:latin typeface="Consolas" pitchFamily="49" charset="0"/>
                <a:cs typeface="Consolas" pitchFamily="49" charset="0"/>
              </a:rPr>
              <a:t>    S  M      L           XL</a:t>
            </a:r>
            <a:endParaRPr lang="en-US" sz="1600" dirty="0">
              <a:latin typeface="Consolas" pitchFamily="49" charset="0"/>
              <a:cs typeface="Consolas" pitchFamily="49" charset="0"/>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smtClean="0"/>
              <a:t>Multicore </a:t>
            </a:r>
            <a:r>
              <a:rPr lang="en-US" sz="3200" dirty="0"/>
              <a:t>P</a:t>
            </a:r>
            <a:r>
              <a:rPr lang="en-US" sz="3200" dirty="0" smtClean="0"/>
              <a:t>arallelism</a:t>
            </a:r>
            <a:endParaRPr lang="en-US" sz="3200" dirty="0"/>
          </a:p>
        </p:txBody>
      </p:sp>
    </p:spTree>
    <p:extLst>
      <p:ext uri="{BB962C8B-B14F-4D97-AF65-F5344CB8AC3E}">
        <p14:creationId xmlns:p14="http://schemas.microsoft.com/office/powerpoint/2010/main" val="2975821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35326444"/>
              </p:ext>
            </p:extLst>
          </p:nvPr>
        </p:nvGraphicFramePr>
        <p:xfrm>
          <a:off x="1143000" y="1243584"/>
          <a:ext cx="6781800" cy="538581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460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676573"/>
            <a:ext cx="5943600" cy="4050536"/>
          </a:xfr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smtClean="0"/>
              <a:t>Data Affinity</a:t>
            </a:r>
            <a:endParaRPr lang="en-US" sz="3200" dirty="0"/>
          </a:p>
        </p:txBody>
      </p:sp>
    </p:spTree>
    <p:extLst>
      <p:ext uri="{BB962C8B-B14F-4D97-AF65-F5344CB8AC3E}">
        <p14:creationId xmlns:p14="http://schemas.microsoft.com/office/powerpoint/2010/main" val="2924443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484" y="1295400"/>
            <a:ext cx="8145032" cy="5486400"/>
          </a:xfr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smtClean="0"/>
              <a:t>Data Affinity</a:t>
            </a:r>
            <a:endParaRPr lang="en-US" sz="3200" dirty="0"/>
          </a:p>
        </p:txBody>
      </p:sp>
    </p:spTree>
    <p:extLst>
      <p:ext uri="{BB962C8B-B14F-4D97-AF65-F5344CB8AC3E}">
        <p14:creationId xmlns:p14="http://schemas.microsoft.com/office/powerpoint/2010/main" val="3491300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16233106"/>
              </p:ext>
            </p:extLst>
          </p:nvPr>
        </p:nvGraphicFramePr>
        <p:xfrm>
          <a:off x="304800" y="14478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60120" y="5486400"/>
            <a:ext cx="7726680" cy="338554"/>
          </a:xfrm>
          <a:prstGeom prst="rect">
            <a:avLst/>
          </a:prstGeom>
          <a:solidFill>
            <a:schemeClr val="bg1"/>
          </a:solidFill>
        </p:spPr>
        <p:txBody>
          <a:bodyPr wrap="square" rtlCol="0">
            <a:spAutoFit/>
          </a:bodyPr>
          <a:lstStyle/>
          <a:p>
            <a:r>
              <a:rPr lang="en-US" sz="1600" dirty="0">
                <a:latin typeface="Consolas" pitchFamily="49" charset="0"/>
                <a:cs typeface="Consolas" pitchFamily="49" charset="0"/>
              </a:rPr>
              <a:t> </a:t>
            </a:r>
            <a:r>
              <a:rPr lang="en-US" sz="1600" dirty="0" smtClean="0">
                <a:latin typeface="Consolas" pitchFamily="49" charset="0"/>
                <a:cs typeface="Consolas" pitchFamily="49" charset="0"/>
              </a:rPr>
              <a:t>     S       M              L                              XL</a:t>
            </a:r>
            <a:endParaRPr lang="en-US" sz="1600" dirty="0">
              <a:latin typeface="Consolas" pitchFamily="49" charset="0"/>
              <a:cs typeface="Consolas" pitchFamily="49" charset="0"/>
            </a:endParaRPr>
          </a:p>
        </p:txBody>
      </p:sp>
      <p:cxnSp>
        <p:nvCxnSpPr>
          <p:cNvPr id="7" name="Straight Arrow Connector 6"/>
          <p:cNvCxnSpPr/>
          <p:nvPr/>
        </p:nvCxnSpPr>
        <p:spPr>
          <a:xfrm>
            <a:off x="1828800" y="2209800"/>
            <a:ext cx="0" cy="18288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73880" y="4343400"/>
            <a:ext cx="0" cy="3048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3886200"/>
            <a:ext cx="0" cy="6096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800978" y="4572000"/>
            <a:ext cx="0" cy="2286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smtClean="0"/>
              <a:t>Data Affinity</a:t>
            </a:r>
            <a:endParaRPr lang="en-US" sz="3200"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3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500"/>
                                        <p:tgtEl>
                                          <p:spTgt spid="16"/>
                                        </p:tgtEl>
                                      </p:cBhvr>
                                    </p:animEffect>
                                  </p:childTnLst>
                                </p:cTn>
                              </p:par>
                              <p:par>
                                <p:cTn id="8" presetID="16" presetClass="entr" presetSubtype="4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par>
                                <p:cTn id="11" presetID="16" presetClass="entr" presetSubtype="4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Horizontal)">
                                      <p:cBhvr>
                                        <p:cTn id="13" dur="500"/>
                                        <p:tgtEl>
                                          <p:spTgt spid="13"/>
                                        </p:tgtEl>
                                      </p:cBhvr>
                                    </p:animEffect>
                                  </p:childTnLst>
                                </p:cTn>
                              </p:par>
                              <p:par>
                                <p:cTn id="14" presetID="16" presetClass="entr" presetSubtype="4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1" y="4350215"/>
            <a:ext cx="6095998" cy="2355385"/>
          </a:xfrm>
        </p:spPr>
      </p:pic>
      <p:sp>
        <p:nvSpPr>
          <p:cNvPr id="7" name="Oval 6"/>
          <p:cNvSpPr/>
          <p:nvPr/>
        </p:nvSpPr>
        <p:spPr>
          <a:xfrm>
            <a:off x="5562600" y="4442460"/>
            <a:ext cx="762000" cy="396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031" y="1219200"/>
            <a:ext cx="6176214" cy="3743978"/>
          </a:xfrm>
          <a:prstGeom prst="rect">
            <a:avLst/>
          </a:prstGeom>
        </p:spPr>
      </p:pic>
      <p:cxnSp>
        <p:nvCxnSpPr>
          <p:cNvPr id="10" name="Straight Arrow Connector 9"/>
          <p:cNvCxnSpPr/>
          <p:nvPr/>
        </p:nvCxnSpPr>
        <p:spPr>
          <a:xfrm flipV="1">
            <a:off x="1739966" y="1733876"/>
            <a:ext cx="3782251" cy="18911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070758" y="1944001"/>
            <a:ext cx="2451459" cy="18210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1634" y="2154126"/>
            <a:ext cx="980584" cy="14008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smtClean="0"/>
              <a:t>Efficient Blob Concatenation</a:t>
            </a:r>
            <a:endParaRPr lang="en-US" sz="3200" dirty="0"/>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p:cNvSpPr/>
          <p:nvPr/>
        </p:nvSpPr>
        <p:spPr>
          <a:xfrm>
            <a:off x="5562600" y="5067300"/>
            <a:ext cx="762000" cy="396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p:cNvSpPr/>
          <p:nvPr/>
        </p:nvSpPr>
        <p:spPr>
          <a:xfrm>
            <a:off x="5562600" y="5699760"/>
            <a:ext cx="762000" cy="396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92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500"/>
                                        <p:tgtEl>
                                          <p:spTgt spid="1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17" name="Rectangle 16"/>
          <p:cNvSpPr/>
          <p:nvPr/>
        </p:nvSpPr>
        <p:spPr>
          <a:xfrm>
            <a:off x="0" y="1277946"/>
            <a:ext cx="9143998" cy="1371600"/>
          </a:xfrm>
          <a:prstGeom prst="rect">
            <a:avLst/>
          </a:prstGeom>
          <a:solidFill>
            <a:schemeClr val="accent1">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erlakeptsa.org/images/banner_IHSptsa.gif"/>
          <p:cNvPicPr>
            <a:picLocks noChangeAspect="1" noChangeArrowheads="1"/>
          </p:cNvPicPr>
          <p:nvPr/>
        </p:nvPicPr>
        <p:blipFill rotWithShape="1">
          <a:blip r:embed="rId3">
            <a:extLst>
              <a:ext uri="{28A0092B-C50C-407E-A947-70E740481C1C}">
                <a14:useLocalDpi xmlns:a14="http://schemas.microsoft.com/office/drawing/2010/main" val="0"/>
              </a:ext>
            </a:extLst>
          </a:blip>
          <a:srcRect r="47238"/>
          <a:stretch/>
        </p:blipFill>
        <p:spPr bwMode="auto">
          <a:xfrm>
            <a:off x="1219197" y="1594697"/>
            <a:ext cx="2271700" cy="73809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ankurd\Documents\home\work\microsoft-2010\presentation\berkeley.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86"/>
          <a:stretch/>
        </p:blipFill>
        <p:spPr bwMode="auto">
          <a:xfrm>
            <a:off x="3949256" y="1594697"/>
            <a:ext cx="4966144" cy="7380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779079"/>
            <a:ext cx="1219197" cy="369332"/>
          </a:xfrm>
          <a:prstGeom prst="rect">
            <a:avLst/>
          </a:prstGeom>
          <a:noFill/>
        </p:spPr>
        <p:txBody>
          <a:bodyPr wrap="square" rtlCol="0">
            <a:spAutoFit/>
          </a:bodyPr>
          <a:lstStyle/>
          <a:p>
            <a:pPr algn="ctr"/>
            <a:r>
              <a:rPr lang="en-US" b="1" cap="small" dirty="0" smtClean="0">
                <a:solidFill>
                  <a:schemeClr val="tx2"/>
                </a:solidFill>
              </a:rPr>
              <a:t>Education</a:t>
            </a:r>
            <a:endParaRPr lang="en-US" b="1" cap="small" dirty="0">
              <a:solidFill>
                <a:schemeClr val="tx2"/>
              </a:solidFill>
            </a:endParaRPr>
          </a:p>
        </p:txBody>
      </p:sp>
      <p:sp>
        <p:nvSpPr>
          <p:cNvPr id="21" name="Rectangle 20"/>
          <p:cNvSpPr/>
          <p:nvPr/>
        </p:nvSpPr>
        <p:spPr>
          <a:xfrm>
            <a:off x="0" y="3120397"/>
            <a:ext cx="9143998" cy="1371600"/>
          </a:xfrm>
          <a:prstGeom prst="rect">
            <a:avLst/>
          </a:prstGeom>
          <a:solidFill>
            <a:schemeClr val="accent1">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ankurd\Documents\home\work\microsoft-2010\presentation\berk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197" y="3551616"/>
            <a:ext cx="2523015" cy="5091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nkurd\Documents\home\work\microsoft-2010\presentation\jai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687532"/>
            <a:ext cx="1851340" cy="349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ankurd\Documents\home\work\microsoft-2010\presentation\dreambox.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3794" y="3359942"/>
            <a:ext cx="1009206" cy="6815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eb.missouri.edu/~guyetter/CH2MHIL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8896" y="3512166"/>
            <a:ext cx="1676504" cy="62095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3637978"/>
            <a:ext cx="1219197" cy="369332"/>
          </a:xfrm>
          <a:prstGeom prst="rect">
            <a:avLst/>
          </a:prstGeom>
          <a:noFill/>
        </p:spPr>
        <p:txBody>
          <a:bodyPr wrap="square" rtlCol="0">
            <a:spAutoFit/>
          </a:bodyPr>
          <a:lstStyle/>
          <a:p>
            <a:pPr algn="ctr"/>
            <a:r>
              <a:rPr lang="en-US" b="1" cap="small" dirty="0" smtClean="0">
                <a:solidFill>
                  <a:schemeClr val="tx2"/>
                </a:solidFill>
              </a:rPr>
              <a:t>Work</a:t>
            </a:r>
            <a:endParaRPr lang="en-US" b="1" cap="small" dirty="0">
              <a:solidFill>
                <a:schemeClr val="tx2"/>
              </a:solidFill>
            </a:endParaRPr>
          </a:p>
        </p:txBody>
      </p:sp>
      <p:sp>
        <p:nvSpPr>
          <p:cNvPr id="20" name="Rectangle 19"/>
          <p:cNvSpPr/>
          <p:nvPr/>
        </p:nvSpPr>
        <p:spPr>
          <a:xfrm>
            <a:off x="0" y="4962847"/>
            <a:ext cx="9143998" cy="1676400"/>
          </a:xfrm>
          <a:prstGeom prst="rect">
            <a:avLst/>
          </a:prstGeom>
          <a:solidFill>
            <a:schemeClr val="accent1">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7132" y="5115246"/>
            <a:ext cx="1898268" cy="1370764"/>
          </a:xfrm>
          <a:prstGeom prst="rect">
            <a:avLst/>
          </a:prstGeom>
          <a:solidFill>
            <a:schemeClr val="tx1">
              <a:alpha val="4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http://www.puzzlemethis.com/puzzle/images/items/SET01000.jpg"/>
          <p:cNvPicPr>
            <a:picLocks noChangeAspect="1" noChangeArrowheads="1"/>
          </p:cNvPicPr>
          <p:nvPr/>
        </p:nvPicPr>
        <p:blipFill rotWithShape="1">
          <a:blip r:embed="rId10">
            <a:extLst>
              <a:ext uri="{28A0092B-C50C-407E-A947-70E740481C1C}">
                <a14:useLocalDpi xmlns:a14="http://schemas.microsoft.com/office/drawing/2010/main" val="0"/>
              </a:ext>
            </a:extLst>
          </a:blip>
          <a:srcRect l="3447" r="4380"/>
          <a:stretch/>
        </p:blipFill>
        <p:spPr bwMode="auto">
          <a:xfrm>
            <a:off x="1219197" y="5115249"/>
            <a:ext cx="1997589" cy="137076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indows7themes.net/pics/halo-reach-trailer.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33" r="3833"/>
          <a:stretch/>
        </p:blipFill>
        <p:spPr bwMode="auto">
          <a:xfrm>
            <a:off x="4114800" y="5115249"/>
            <a:ext cx="1952145" cy="13707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0" y="5615963"/>
            <a:ext cx="1219197" cy="369332"/>
          </a:xfrm>
          <a:prstGeom prst="rect">
            <a:avLst/>
          </a:prstGeom>
          <a:noFill/>
        </p:spPr>
        <p:txBody>
          <a:bodyPr wrap="square" rtlCol="0">
            <a:spAutoFit/>
          </a:bodyPr>
          <a:lstStyle/>
          <a:p>
            <a:pPr algn="ctr"/>
            <a:r>
              <a:rPr lang="en-US" b="1" cap="small" dirty="0" smtClean="0">
                <a:solidFill>
                  <a:schemeClr val="tx2"/>
                </a:solidFill>
              </a:rPr>
              <a:t>Hobbies</a:t>
            </a:r>
            <a:endParaRPr lang="en-US" b="1" cap="small" dirty="0">
              <a:solidFill>
                <a:schemeClr val="tx2"/>
              </a:solidFill>
            </a:endParaRPr>
          </a:p>
        </p:txBody>
      </p:sp>
      <p:pic>
        <p:nvPicPr>
          <p:cNvPr id="3076" name="Picture 4" descr="http://upload.wikimedia.org/wikipedia/en/6/6a/Visual_studio_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6586" y="5943600"/>
            <a:ext cx="1752600" cy="2620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05350" y="9788"/>
            <a:ext cx="1804250" cy="12307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448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184796"/>
            <a:ext cx="8229600" cy="5368404"/>
          </a:xfrm>
        </p:spPr>
      </p:pic>
      <p:sp>
        <p:nvSpPr>
          <p:cNvPr id="7"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a:t>Efficient Blob Concatenation</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024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71600"/>
            <a:ext cx="8229600" cy="4670549"/>
          </a:xfrm>
          <a:prstGeom prst="rect">
            <a:avLst/>
          </a:prstGeom>
        </p:spPr>
      </p:pic>
      <p:cxnSp>
        <p:nvCxnSpPr>
          <p:cNvPr id="17" name="Straight Arrow Connector 16"/>
          <p:cNvCxnSpPr/>
          <p:nvPr/>
        </p:nvCxnSpPr>
        <p:spPr>
          <a:xfrm flipV="1">
            <a:off x="990600" y="2133600"/>
            <a:ext cx="152400" cy="1219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4800" y="3276600"/>
            <a:ext cx="13716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p:nvPr>
        </p:nvSpPr>
        <p:spPr>
          <a:xfrm>
            <a:off x="0" y="0"/>
            <a:ext cx="9144000" cy="1143000"/>
          </a:xfrm>
        </p:spPr>
        <p:txBody>
          <a:bodyPr anchor="t">
            <a:normAutofit/>
          </a:bodyPr>
          <a:lstStyle/>
          <a:p>
            <a:r>
              <a:rPr lang="en-US" sz="3200" dirty="0" smtClean="0"/>
              <a:t>CloudClustering: </a:t>
            </a:r>
            <a:br>
              <a:rPr lang="en-US" sz="3200" dirty="0" smtClean="0"/>
            </a:br>
            <a:r>
              <a:rPr lang="en-US" sz="3200" dirty="0" smtClean="0"/>
              <a:t>Dynamic Scalability</a:t>
            </a:r>
            <a:endParaRPr lang="en-US" sz="32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4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t-ankurd\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62005"/>
            <a:ext cx="9144000" cy="55959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smtClean="0">
                <a:hlinkClick r:id="rId4"/>
              </a:rPr>
              <a:t>CloudClustering: </a:t>
            </a:r>
            <a:br>
              <a:rPr lang="en-US" sz="3200" dirty="0" smtClean="0">
                <a:hlinkClick r:id="rId4"/>
              </a:rPr>
            </a:br>
            <a:r>
              <a:rPr lang="en-US" sz="3200" dirty="0" smtClean="0">
                <a:hlinkClick r:id="rId4"/>
              </a:rPr>
              <a:t>Demo</a:t>
            </a:r>
            <a:endParaRPr lang="en-US" sz="32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632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ankurd\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004"/>
            <a:ext cx="9144000" cy="559599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0"/>
            <a:ext cx="9144000" cy="1143000"/>
          </a:xfrm>
        </p:spPr>
        <p:txBody>
          <a:bodyPr>
            <a:noAutofit/>
          </a:bodyPr>
          <a:lstStyle/>
          <a:p>
            <a:r>
              <a:rPr lang="en-US" sz="3200" dirty="0" smtClean="0">
                <a:hlinkClick r:id="rId4"/>
              </a:rPr>
              <a:t>CloudClustering: </a:t>
            </a:r>
            <a:br>
              <a:rPr lang="en-US" sz="3200" dirty="0" smtClean="0">
                <a:hlinkClick r:id="rId4"/>
              </a:rPr>
            </a:br>
            <a:r>
              <a:rPr lang="en-US" sz="3200" dirty="0" smtClean="0">
                <a:hlinkClick r:id="rId4"/>
              </a:rPr>
              <a:t>Demo</a:t>
            </a:r>
            <a:endParaRPr lang="en-US" sz="3200"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5472" y="9144"/>
            <a:ext cx="1823145"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177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990600"/>
            <a:ext cx="7972561" cy="5486400"/>
          </a:xfrm>
        </p:spPr>
      </p:pic>
      <p:sp>
        <p:nvSpPr>
          <p:cNvPr id="5" name="Rectangle 4"/>
          <p:cNvSpPr/>
          <p:nvPr/>
        </p:nvSpPr>
        <p:spPr>
          <a:xfrm>
            <a:off x="6553200" y="2971800"/>
            <a:ext cx="2133600" cy="14890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03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3240435"/>
              </p:ext>
            </p:extLst>
          </p:nvPr>
        </p:nvGraphicFramePr>
        <p:xfrm>
          <a:off x="990600" y="2438400"/>
          <a:ext cx="73152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3" name="Rectangle 2"/>
              <p:cNvSpPr/>
              <p:nvPr/>
            </p:nvSpPr>
            <p:spPr>
              <a:xfrm>
                <a:off x="1524000" y="4960203"/>
                <a:ext cx="6248400" cy="830997"/>
              </a:xfrm>
              <a:prstGeom prst="rect">
                <a:avLst/>
              </a:prstGeom>
            </p:spPr>
            <p:txBody>
              <a:bodyPr wrap="square">
                <a:spAutoFit/>
              </a:bodyPr>
              <a:lstStyle/>
              <a:p>
                <a:pPr algn="ctr"/>
                <a:r>
                  <a:rPr lang="en-US" sz="2400" dirty="0" smtClean="0"/>
                  <a:t>Azure is an </a:t>
                </a:r>
                <a:r>
                  <a:rPr lang="en-US" sz="2400" b="1" dirty="0"/>
                  <a:t>appropriate level of abstraction</a:t>
                </a:r>
                <a:r>
                  <a:rPr lang="en-US" sz="2400" dirty="0"/>
                  <a:t> for data-intensive algorithms like </a:t>
                </a:r>
                <a14:m>
                  <m:oMath xmlns:m="http://schemas.openxmlformats.org/officeDocument/2006/math">
                    <m:r>
                      <a:rPr lang="en-US" sz="2400" b="0" i="1" smtClean="0">
                        <a:latin typeface="Cambria Math"/>
                      </a:rPr>
                      <m:t>𝑘</m:t>
                    </m:r>
                  </m:oMath>
                </a14:m>
                <a:r>
                  <a:rPr lang="en-US" sz="2400" dirty="0" smtClean="0"/>
                  <a:t>-</a:t>
                </a:r>
                <a:r>
                  <a:rPr lang="en-US" sz="2400" dirty="0"/>
                  <a:t>means.</a:t>
                </a:r>
              </a:p>
            </p:txBody>
          </p:sp>
        </mc:Choice>
        <mc:Fallback xmlns="">
          <p:sp>
            <p:nvSpPr>
              <p:cNvPr id="3" name="Rectangle 2"/>
              <p:cNvSpPr>
                <a:spLocks noRot="1" noChangeAspect="1" noMove="1" noResize="1" noEditPoints="1" noAdjustHandles="1" noChangeArrowheads="1" noChangeShapeType="1" noTextEdit="1"/>
              </p:cNvSpPr>
              <p:nvPr/>
            </p:nvSpPr>
            <p:spPr>
              <a:xfrm>
                <a:off x="1524000" y="4960203"/>
                <a:ext cx="6248400" cy="830997"/>
              </a:xfrm>
              <a:prstGeom prst="rect">
                <a:avLst/>
              </a:prstGeom>
              <a:blipFill rotWithShape="1">
                <a:blip r:embed="rId8"/>
                <a:stretch>
                  <a:fillRect t="-5882" r="-683" b="-16176"/>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5472" y="9144"/>
            <a:ext cx="1846977"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0" y="0"/>
            <a:ext cx="9144000" cy="1143000"/>
          </a:xfrm>
        </p:spPr>
        <p:txBody>
          <a:bodyPr>
            <a:noAutofit/>
          </a:bodyPr>
          <a:lstStyle/>
          <a:p>
            <a:r>
              <a:rPr lang="en-US" sz="3200" dirty="0" smtClean="0"/>
              <a:t>Windows Azure:</a:t>
            </a:r>
            <a:br>
              <a:rPr lang="en-US" sz="3200" dirty="0" smtClean="0"/>
            </a:br>
            <a:r>
              <a:rPr lang="en-US" sz="3200" dirty="0" smtClean="0"/>
              <a:t>Benefits</a:t>
            </a:r>
            <a:endParaRPr lang="en-US" sz="3200" dirty="0"/>
          </a:p>
        </p:txBody>
      </p:sp>
    </p:spTree>
    <p:extLst>
      <p:ext uri="{BB962C8B-B14F-4D97-AF65-F5344CB8AC3E}">
        <p14:creationId xmlns:p14="http://schemas.microsoft.com/office/powerpoint/2010/main" val="3008857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Windows Azure:</a:t>
            </a:r>
            <a:br>
              <a:rPr lang="en-US" sz="3200" dirty="0" smtClean="0"/>
            </a:br>
            <a:r>
              <a:rPr lang="en-US" sz="3200" dirty="0" smtClean="0"/>
              <a:t>Potential </a:t>
            </a:r>
            <a:r>
              <a:rPr lang="en-US" sz="3200" dirty="0"/>
              <a:t>P</a:t>
            </a:r>
            <a:r>
              <a:rPr lang="en-US" sz="3200" dirty="0" smtClean="0"/>
              <a:t>roblem </a:t>
            </a:r>
            <a:r>
              <a:rPr lang="en-US" sz="3200" dirty="0"/>
              <a:t>A</a:t>
            </a:r>
            <a:r>
              <a:rPr lang="en-US" sz="3200" dirty="0" smtClean="0"/>
              <a:t>reas</a:t>
            </a:r>
            <a:endParaRPr lang="en-US" sz="3200" dirty="0"/>
          </a:p>
        </p:txBody>
      </p:sp>
      <p:sp>
        <p:nvSpPr>
          <p:cNvPr id="3" name="Content Placeholder 2"/>
          <p:cNvSpPr>
            <a:spLocks noGrp="1"/>
          </p:cNvSpPr>
          <p:nvPr>
            <p:ph idx="1"/>
          </p:nvPr>
        </p:nvSpPr>
        <p:spPr/>
        <p:txBody>
          <a:bodyPr>
            <a:normAutofit/>
          </a:bodyPr>
          <a:lstStyle/>
          <a:p>
            <a:pPr>
              <a:buFont typeface="Calibri" pitchFamily="34" charset="0"/>
              <a:buChar char="‒"/>
            </a:pPr>
            <a:r>
              <a:rPr lang="en-US" sz="2400" dirty="0" smtClean="0"/>
              <a:t>On the cloud, </a:t>
            </a:r>
            <a:r>
              <a:rPr lang="en-US" sz="2400" b="1" dirty="0" smtClean="0"/>
              <a:t>cost</a:t>
            </a:r>
            <a:r>
              <a:rPr lang="en-US" sz="2400" dirty="0" smtClean="0"/>
              <a:t> scales directly with </a:t>
            </a:r>
            <a:r>
              <a:rPr lang="en-US" sz="2400" b="1" dirty="0" smtClean="0"/>
              <a:t>usage</a:t>
            </a:r>
          </a:p>
          <a:p>
            <a:pPr lvl="1">
              <a:buFont typeface="Calibri" pitchFamily="34" charset="0"/>
              <a:buChar char="‒"/>
            </a:pPr>
            <a:r>
              <a:rPr lang="en-US" sz="2000" dirty="0" smtClean="0"/>
              <a:t>Sub-linear speedups are not good enough!</a:t>
            </a:r>
          </a:p>
          <a:p>
            <a:pPr>
              <a:buFont typeface="Calibri" pitchFamily="34" charset="0"/>
              <a:buChar char="‒"/>
            </a:pPr>
            <a:endParaRPr lang="en-US" sz="2400" dirty="0"/>
          </a:p>
          <a:p>
            <a:pPr>
              <a:buFont typeface="Calibri" pitchFamily="34" charset="0"/>
              <a:buChar char="‒"/>
            </a:pPr>
            <a:r>
              <a:rPr lang="en-US" sz="2400" dirty="0" smtClean="0"/>
              <a:t>For data-intensive algorithms, </a:t>
            </a:r>
            <a:r>
              <a:rPr lang="en-US" sz="2400" b="1" dirty="0" smtClean="0"/>
              <a:t>data affinity</a:t>
            </a:r>
            <a:r>
              <a:rPr lang="en-US" sz="2400" dirty="0" smtClean="0"/>
              <a:t> gives great performance… but there’s a </a:t>
            </a:r>
            <a:r>
              <a:rPr lang="en-US" sz="2400" b="1" dirty="0" smtClean="0"/>
              <a:t>tradeoff</a:t>
            </a:r>
          </a:p>
          <a:p>
            <a:pPr lvl="1">
              <a:buFont typeface="Calibri" pitchFamily="34" charset="0"/>
              <a:buChar char="‒"/>
            </a:pPr>
            <a:r>
              <a:rPr lang="en-US" sz="2000" dirty="0" smtClean="0"/>
              <a:t>Dynamic scaling is more complex</a:t>
            </a:r>
          </a:p>
          <a:p>
            <a:pPr lvl="1">
              <a:buFont typeface="Calibri" pitchFamily="34" charset="0"/>
              <a:buChar char="‒"/>
            </a:pPr>
            <a:r>
              <a:rPr lang="en-US" sz="2000" dirty="0" smtClean="0"/>
              <a:t>Fault-tolerance is even harder</a:t>
            </a:r>
          </a:p>
          <a:p>
            <a:pPr marL="0" indent="0">
              <a:buNone/>
            </a:pPr>
            <a:endParaRPr lang="en-US" sz="2400" dirty="0" smtClean="0"/>
          </a:p>
          <a:p>
            <a:pPr>
              <a:buFont typeface="Calibri" pitchFamily="34" charset="0"/>
              <a:buChar char="‒"/>
            </a:pPr>
            <a:r>
              <a:rPr lang="en-US" sz="2400" dirty="0" smtClean="0"/>
              <a:t>Performance test to find configuration </a:t>
            </a:r>
            <a:r>
              <a:rPr lang="en-US" sz="2400" b="1" dirty="0" smtClean="0"/>
              <a:t>sweet spots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5472" y="9144"/>
            <a:ext cx="1846977"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612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990600"/>
            <a:ext cx="7972561" cy="5486400"/>
          </a:xfrm>
        </p:spPr>
      </p:pic>
      <p:sp>
        <p:nvSpPr>
          <p:cNvPr id="5" name="Rectangle 4"/>
          <p:cNvSpPr/>
          <p:nvPr/>
        </p:nvSpPr>
        <p:spPr>
          <a:xfrm>
            <a:off x="6400800" y="5064154"/>
            <a:ext cx="2286000" cy="14890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2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839200" cy="5105400"/>
              </a:xfrm>
            </p:spPr>
            <p:txBody>
              <a:bodyPr>
                <a:normAutofit/>
              </a:bodyPr>
              <a:lstStyle/>
              <a:p>
                <a:r>
                  <a:rPr lang="en-US" sz="2400" dirty="0" smtClean="0"/>
                  <a:t>A </a:t>
                </a:r>
                <a:r>
                  <a:rPr lang="en-US" sz="2400" b="1" dirty="0" smtClean="0"/>
                  <a:t>compromise between worker pools and data affinity</a:t>
                </a:r>
                <a:r>
                  <a:rPr lang="en-US" sz="2400" dirty="0" smtClean="0"/>
                  <a:t> that retains scalability and fault-tolerance</a:t>
                </a:r>
              </a:p>
              <a:p>
                <a:pPr lvl="1"/>
                <a:r>
                  <a:rPr lang="en-US" sz="2000" dirty="0" smtClean="0"/>
                  <a:t>Buddy system</a:t>
                </a:r>
              </a:p>
              <a:p>
                <a:pPr lvl="1"/>
                <a:endParaRPr lang="en-US" sz="2000" dirty="0" smtClean="0"/>
              </a:p>
              <a:p>
                <a:r>
                  <a:rPr lang="en-US" sz="2400" dirty="0" smtClean="0"/>
                  <a:t>Improved </a:t>
                </a:r>
                <a:r>
                  <a:rPr lang="en-US" sz="2400" b="1" dirty="0" smtClean="0"/>
                  <a:t>caching</a:t>
                </a:r>
                <a:r>
                  <a:rPr lang="en-US" sz="2400" dirty="0" smtClean="0"/>
                  <a:t> using blocks</a:t>
                </a:r>
              </a:p>
              <a:p>
                <a:endParaRPr lang="en-US" sz="2400" dirty="0"/>
              </a:p>
              <a:p>
                <a:r>
                  <a:rPr lang="en-US" sz="2400" dirty="0" smtClean="0"/>
                  <a:t>Fundamental improvements to the </a:t>
                </a:r>
                <a14:m>
                  <m:oMath xmlns:m="http://schemas.openxmlformats.org/officeDocument/2006/math">
                    <m:r>
                      <a:rPr lang="en-US" sz="2400" b="1" i="1" smtClean="0">
                        <a:latin typeface="Cambria Math"/>
                      </a:rPr>
                      <m:t>𝒌</m:t>
                    </m:r>
                  </m:oMath>
                </a14:m>
                <a:r>
                  <a:rPr lang="en-US" sz="2400" b="1" dirty="0" smtClean="0"/>
                  <a:t>-means algorithm</a:t>
                </a:r>
              </a:p>
              <a:p>
                <a:pPr lvl="1"/>
                <a:r>
                  <a:rPr lang="en-US" sz="2000" dirty="0" smtClean="0"/>
                  <a:t>More efficient stopping condition</a:t>
                </a:r>
              </a:p>
              <a:p>
                <a:pPr lvl="1"/>
                <a:r>
                  <a:rPr lang="en-US" sz="2000" dirty="0" smtClean="0"/>
                  <a:t>“Lazy” processing that eliminates synchronization barriers</a:t>
                </a:r>
              </a:p>
              <a:p>
                <a:pPr lvl="1"/>
                <a:endParaRPr lang="en-US" sz="2000" dirty="0"/>
              </a:p>
              <a:p>
                <a:r>
                  <a:rPr lang="en-US" sz="2400" dirty="0" smtClean="0"/>
                  <a:t>Further optimizations to </a:t>
                </a:r>
                <a:r>
                  <a:rPr lang="en-US" sz="2400" b="1" dirty="0" smtClean="0"/>
                  <a:t>multicore parallelism</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839200" cy="5105400"/>
              </a:xfrm>
              <a:blipFill rotWithShape="1">
                <a:blip r:embed="rId3"/>
                <a:stretch>
                  <a:fillRect l="-897" t="-956"/>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2" y="9144"/>
            <a:ext cx="1807573"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280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Ankur Dave</a:t>
            </a:r>
            <a:endParaRPr lang="en-US" dirty="0"/>
          </a:p>
        </p:txBody>
      </p:sp>
      <p:sp>
        <p:nvSpPr>
          <p:cNvPr id="7" name="Subtitle 6"/>
          <p:cNvSpPr>
            <a:spLocks noGrp="1"/>
          </p:cNvSpPr>
          <p:nvPr>
            <p:ph type="subTitle" idx="1"/>
          </p:nvPr>
        </p:nvSpPr>
        <p:spPr/>
        <p:txBody>
          <a:bodyPr/>
          <a:lstStyle/>
          <a:p>
            <a:r>
              <a:rPr lang="en-US" dirty="0" smtClean="0"/>
              <a:t>ankurdave@gmail.com</a:t>
            </a:r>
          </a:p>
          <a:p>
            <a:r>
              <a:rPr lang="en-US" dirty="0" smtClean="0"/>
              <a:t>http://ankurdave.com</a:t>
            </a:r>
            <a:endParaRPr lang="en-US" dirty="0"/>
          </a:p>
        </p:txBody>
      </p:sp>
    </p:spTree>
    <p:extLst>
      <p:ext uri="{BB962C8B-B14F-4D97-AF65-F5344CB8AC3E}">
        <p14:creationId xmlns:p14="http://schemas.microsoft.com/office/powerpoint/2010/main" val="395897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990600"/>
            <a:ext cx="7972561" cy="5486400"/>
          </a:xfrm>
        </p:spPr>
      </p:pic>
      <p:sp>
        <p:nvSpPr>
          <p:cNvPr id="3" name="Rectangle 2"/>
          <p:cNvSpPr/>
          <p:nvPr/>
        </p:nvSpPr>
        <p:spPr>
          <a:xfrm>
            <a:off x="457200" y="1871444"/>
            <a:ext cx="21336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07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team</a:t>
            </a:r>
            <a:endParaRPr lang="en-US" dirty="0"/>
          </a:p>
        </p:txBody>
      </p:sp>
      <p:pic>
        <p:nvPicPr>
          <p:cNvPr id="1026" name="Picture 2" descr="XCG_Sharepoint_Header.jpg (950×115)"/>
          <p:cNvPicPr>
            <a:picLocks noChangeAspect="1" noChangeArrowheads="1"/>
          </p:cNvPicPr>
          <p:nvPr/>
        </p:nvPicPr>
        <p:blipFill rotWithShape="1">
          <a:blip r:embed="rId3">
            <a:extLst>
              <a:ext uri="{28A0092B-C50C-407E-A947-70E740481C1C}">
                <a14:useLocalDpi xmlns:a14="http://schemas.microsoft.com/office/drawing/2010/main" val="0"/>
              </a:ext>
            </a:extLst>
          </a:blip>
          <a:srcRect r="47263"/>
          <a:stretch/>
        </p:blipFill>
        <p:spPr bwMode="auto">
          <a:xfrm>
            <a:off x="228600" y="2905093"/>
            <a:ext cx="4274210" cy="9811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descr="http://i.zdnet.com/blogs/microsoft_research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1219200"/>
            <a:ext cx="4153377" cy="11587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01851"/>
            <a:ext cx="4434406" cy="146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90101"/>
            <a:ext cx="4434405" cy="134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isgtw.org/images/DanReed_300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739" y="4763622"/>
            <a:ext cx="1201164" cy="1353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8454" y="6255209"/>
            <a:ext cx="1188720" cy="184666"/>
          </a:xfrm>
          <a:prstGeom prst="rect">
            <a:avLst/>
          </a:prstGeom>
          <a:noFill/>
        </p:spPr>
        <p:txBody>
          <a:bodyPr wrap="square" lIns="0" tIns="0" rIns="0" bIns="0" rtlCol="0">
            <a:spAutoFit/>
          </a:bodyPr>
          <a:lstStyle/>
          <a:p>
            <a:pPr algn="ctr"/>
            <a:r>
              <a:rPr lang="en-US" sz="1200" b="1" dirty="0" smtClean="0"/>
              <a:t>Dan</a:t>
            </a:r>
            <a:r>
              <a:rPr lang="en-US" sz="1200" dirty="0" smtClean="0"/>
              <a:t> Reed</a:t>
            </a:r>
            <a:endParaRPr lang="en-US" sz="1200" dirty="0"/>
          </a:p>
        </p:txBody>
      </p:sp>
      <p:pic>
        <p:nvPicPr>
          <p:cNvPr id="7" name="Picture 4" descr="https://www.cs.indiana.edu/foto/gannon.gif"/>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8454" t="5547" r="16029" b="20692"/>
          <a:stretch/>
        </p:blipFill>
        <p:spPr bwMode="auto">
          <a:xfrm>
            <a:off x="1607174" y="4763622"/>
            <a:ext cx="965501" cy="13533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496923" y="6255209"/>
            <a:ext cx="1188720" cy="184666"/>
          </a:xfrm>
          <a:prstGeom prst="rect">
            <a:avLst/>
          </a:prstGeom>
          <a:noFill/>
        </p:spPr>
        <p:txBody>
          <a:bodyPr wrap="square" lIns="0" tIns="0" rIns="0" bIns="0" rtlCol="0">
            <a:spAutoFit/>
          </a:bodyPr>
          <a:lstStyle/>
          <a:p>
            <a:pPr algn="ctr"/>
            <a:r>
              <a:rPr lang="en-US" sz="1200" b="1" dirty="0" smtClean="0"/>
              <a:t>Dennis</a:t>
            </a:r>
            <a:r>
              <a:rPr lang="en-US" sz="1200" dirty="0" smtClean="0"/>
              <a:t> Gannon</a:t>
            </a:r>
            <a:endParaRPr lang="en-US" sz="1200" dirty="0"/>
          </a:p>
        </p:txBody>
      </p:sp>
      <p:pic>
        <p:nvPicPr>
          <p:cNvPr id="8" name="Picture 6" descr="https://www.cs.indiana.edu/~welu/title2.jpg"/>
          <p:cNvPicPr>
            <a:picLocks noChangeAspect="1" noChangeArrowheads="1"/>
          </p:cNvPicPr>
          <p:nvPr/>
        </p:nvPicPr>
        <p:blipFill rotWithShape="1">
          <a:blip r:embed="rId10">
            <a:extLst>
              <a:ext uri="{28A0092B-C50C-407E-A947-70E740481C1C}">
                <a14:useLocalDpi xmlns:a14="http://schemas.microsoft.com/office/drawing/2010/main" val="0"/>
              </a:ext>
            </a:extLst>
          </a:blip>
          <a:srcRect l="18528" t="14557" r="18077" b="17312"/>
          <a:stretch/>
        </p:blipFill>
        <p:spPr bwMode="auto">
          <a:xfrm>
            <a:off x="7726176" y="4763622"/>
            <a:ext cx="984227" cy="135331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542542" y="6255209"/>
            <a:ext cx="1188720" cy="184666"/>
          </a:xfrm>
          <a:prstGeom prst="rect">
            <a:avLst/>
          </a:prstGeom>
          <a:noFill/>
        </p:spPr>
        <p:txBody>
          <a:bodyPr wrap="square" lIns="0" tIns="0" rIns="0" bIns="0" rtlCol="0">
            <a:spAutoFit/>
          </a:bodyPr>
          <a:lstStyle/>
          <a:p>
            <a:pPr algn="ctr"/>
            <a:r>
              <a:rPr lang="en-US" sz="1200" b="1" dirty="0" smtClean="0"/>
              <a:t>Wei</a:t>
            </a:r>
            <a:r>
              <a:rPr lang="en-US" sz="1200" dirty="0" smtClean="0"/>
              <a:t> Lu</a:t>
            </a:r>
            <a:endParaRPr lang="en-US" sz="1200" dirty="0"/>
          </a:p>
        </p:txBody>
      </p:sp>
      <p:pic>
        <p:nvPicPr>
          <p:cNvPr id="1032" name="Picture 8" descr="http://research.microsoft.com/en-us/people/jaredj/jaredj.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5864" y="4763622"/>
            <a:ext cx="1353312" cy="13533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88160" y="6255209"/>
            <a:ext cx="1188720" cy="184666"/>
          </a:xfrm>
          <a:prstGeom prst="rect">
            <a:avLst/>
          </a:prstGeom>
          <a:noFill/>
        </p:spPr>
        <p:txBody>
          <a:bodyPr wrap="square" lIns="0" tIns="0" rIns="0" bIns="0" rtlCol="0">
            <a:spAutoFit/>
          </a:bodyPr>
          <a:lstStyle/>
          <a:p>
            <a:pPr algn="ctr"/>
            <a:r>
              <a:rPr lang="en-US" sz="1200" b="1" dirty="0" smtClean="0"/>
              <a:t>Jared</a:t>
            </a:r>
            <a:r>
              <a:rPr lang="en-US" sz="1200" dirty="0" smtClean="0"/>
              <a:t> Jackson</a:t>
            </a:r>
            <a:endParaRPr lang="en-US" sz="1200" dirty="0"/>
          </a:p>
        </p:txBody>
      </p:sp>
      <p:pic>
        <p:nvPicPr>
          <p:cNvPr id="1034" name="Picture 10" descr="http://research.microsoft.com/en-us/people/nelsona/Nelson-004-BG-HD-96x9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9176" y="4763622"/>
            <a:ext cx="1353310" cy="13533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141471" y="6255209"/>
            <a:ext cx="1188720" cy="184666"/>
          </a:xfrm>
          <a:prstGeom prst="rect">
            <a:avLst/>
          </a:prstGeom>
          <a:noFill/>
        </p:spPr>
        <p:txBody>
          <a:bodyPr wrap="square" lIns="0" tIns="0" rIns="0" bIns="0" rtlCol="0">
            <a:spAutoFit/>
          </a:bodyPr>
          <a:lstStyle/>
          <a:p>
            <a:pPr algn="ctr"/>
            <a:r>
              <a:rPr lang="en-US" sz="1200" b="1" dirty="0" smtClean="0"/>
              <a:t>Nelson</a:t>
            </a:r>
            <a:r>
              <a:rPr lang="en-US" sz="1200" dirty="0" smtClean="0"/>
              <a:t> Araujo</a:t>
            </a:r>
            <a:endParaRPr lang="en-US" sz="1200" dirty="0"/>
          </a:p>
        </p:txBody>
      </p:sp>
      <p:pic>
        <p:nvPicPr>
          <p:cNvPr id="1036" name="Picture 12" descr="http://dsl.cs.uchicago.edu/ScienceCloud2010/roger_barg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2864" y="4763622"/>
            <a:ext cx="1353312" cy="135331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55160" y="6255209"/>
            <a:ext cx="1188720" cy="184666"/>
          </a:xfrm>
          <a:prstGeom prst="rect">
            <a:avLst/>
          </a:prstGeom>
          <a:noFill/>
        </p:spPr>
        <p:txBody>
          <a:bodyPr wrap="square" lIns="0" tIns="0" rIns="0" bIns="0" rtlCol="0">
            <a:spAutoFit/>
          </a:bodyPr>
          <a:lstStyle/>
          <a:p>
            <a:pPr algn="ctr"/>
            <a:r>
              <a:rPr lang="en-US" sz="1200" b="1" dirty="0" smtClean="0"/>
              <a:t>Roger</a:t>
            </a:r>
            <a:r>
              <a:rPr lang="en-US" sz="1200" dirty="0" smtClean="0"/>
              <a:t> Barga</a:t>
            </a:r>
            <a:endParaRPr lang="en-US" sz="1200" dirty="0"/>
          </a:p>
        </p:txBody>
      </p:sp>
      <p:sp>
        <p:nvSpPr>
          <p:cNvPr id="21" name="TextBox 20"/>
          <p:cNvSpPr txBox="1"/>
          <p:nvPr/>
        </p:nvSpPr>
        <p:spPr>
          <a:xfrm>
            <a:off x="2639923" y="6255209"/>
            <a:ext cx="1188720" cy="184666"/>
          </a:xfrm>
          <a:prstGeom prst="rect">
            <a:avLst/>
          </a:prstGeom>
          <a:noFill/>
        </p:spPr>
        <p:txBody>
          <a:bodyPr wrap="square" lIns="0" tIns="0" rIns="0" bIns="0" rtlCol="0">
            <a:spAutoFit/>
          </a:bodyPr>
          <a:lstStyle/>
          <a:p>
            <a:pPr algn="ctr"/>
            <a:r>
              <a:rPr lang="en-US" sz="1200" b="1" dirty="0" smtClean="0"/>
              <a:t>Jaliya</a:t>
            </a:r>
            <a:r>
              <a:rPr lang="en-US" sz="1200" dirty="0" smtClean="0"/>
              <a:t> Ekanayake</a:t>
            </a:r>
            <a:endParaRPr lang="en-US" sz="1200" dirty="0"/>
          </a:p>
        </p:txBody>
      </p:sp>
      <p:pic>
        <p:nvPicPr>
          <p:cNvPr id="3" name="Picture 2" descr="https://www.cs.indiana.edu/~jekanaya/images/jaliya.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68578" y="4763622"/>
            <a:ext cx="1135954" cy="13533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05472" y="9144"/>
            <a:ext cx="1802909"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077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1219200"/>
            <a:ext cx="7972561" cy="5486400"/>
          </a:xfrm>
        </p:spPr>
      </p:pic>
      <p:sp>
        <p:nvSpPr>
          <p:cNvPr id="3" name="Rectangle 2"/>
          <p:cNvSpPr/>
          <p:nvPr/>
        </p:nvSpPr>
        <p:spPr>
          <a:xfrm>
            <a:off x="465589" y="3022833"/>
            <a:ext cx="21336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543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Internship: Domain</a:t>
            </a:r>
            <a:endParaRPr lang="en-US" dirty="0"/>
          </a:p>
        </p:txBody>
      </p:sp>
      <p:graphicFrame>
        <p:nvGraphicFramePr>
          <p:cNvPr id="4" name="Diagram 3"/>
          <p:cNvGraphicFramePr/>
          <p:nvPr>
            <p:extLst>
              <p:ext uri="{D42A27DB-BD31-4B8C-83A1-F6EECF244321}">
                <p14:modId xmlns:p14="http://schemas.microsoft.com/office/powerpoint/2010/main" val="2357363569"/>
              </p:ext>
            </p:extLst>
          </p:nvPr>
        </p:nvGraphicFramePr>
        <p:xfrm>
          <a:off x="304800" y="1371600"/>
          <a:ext cx="3962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5472" y="9144"/>
            <a:ext cx="1820939" cy="12344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nvSpPr>
        <p:spPr>
          <a:xfrm>
            <a:off x="4419600" y="2667000"/>
            <a:ext cx="4572000" cy="41148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Week 1:</a:t>
            </a:r>
            <a:r>
              <a:rPr lang="en-US" sz="1600" dirty="0" smtClean="0"/>
              <a:t> Ramp-up;</a:t>
            </a:r>
            <a:r>
              <a:rPr lang="en-US" sz="1600" baseline="0" dirty="0" smtClean="0"/>
              <a:t> architecture planning</a:t>
            </a:r>
          </a:p>
          <a:p>
            <a:pPr marL="0" lvl="0" indent="0">
              <a:buNone/>
            </a:pPr>
            <a:r>
              <a:rPr lang="en-US" sz="2400" b="1" dirty="0" smtClean="0"/>
              <a:t>Week </a:t>
            </a:r>
            <a:r>
              <a:rPr lang="en-US" sz="2400" b="1" dirty="0"/>
              <a:t>2:</a:t>
            </a:r>
            <a:r>
              <a:rPr lang="en-US" sz="1600" dirty="0" smtClean="0"/>
              <a:t> Building </a:t>
            </a:r>
            <a:r>
              <a:rPr lang="en-US" sz="1600" baseline="0" dirty="0" err="1" smtClean="0"/>
              <a:t>CloudClustering</a:t>
            </a:r>
            <a:r>
              <a:rPr lang="en-US" sz="1600" baseline="0" dirty="0" smtClean="0"/>
              <a:t> base </a:t>
            </a:r>
            <a:r>
              <a:rPr lang="en-US" sz="1600" baseline="0" dirty="0" err="1" smtClean="0"/>
              <a:t>impl</a:t>
            </a:r>
            <a:r>
              <a:rPr lang="en-US" sz="1600" baseline="0" dirty="0" smtClean="0"/>
              <a:t>.</a:t>
            </a:r>
          </a:p>
          <a:p>
            <a:pPr marL="0" lvl="0" indent="0">
              <a:buNone/>
            </a:pPr>
            <a:r>
              <a:rPr lang="en-US" sz="2400" b="1" dirty="0" smtClean="0"/>
              <a:t>Week </a:t>
            </a:r>
            <a:r>
              <a:rPr lang="en-US" sz="2400" b="1" dirty="0"/>
              <a:t>3:</a:t>
            </a:r>
            <a:r>
              <a:rPr lang="en-US" sz="1600" dirty="0" smtClean="0"/>
              <a:t> </a:t>
            </a:r>
            <a:r>
              <a:rPr lang="en-US" sz="1600" dirty="0"/>
              <a:t>Building </a:t>
            </a:r>
            <a:r>
              <a:rPr lang="en-US" sz="1600" dirty="0" err="1"/>
              <a:t>CloudClustering</a:t>
            </a:r>
            <a:r>
              <a:rPr lang="en-US" sz="1600" dirty="0"/>
              <a:t> </a:t>
            </a:r>
            <a:r>
              <a:rPr lang="en-US" sz="1600" dirty="0" smtClean="0"/>
              <a:t>base </a:t>
            </a:r>
            <a:r>
              <a:rPr lang="en-US" sz="1600" dirty="0" err="1" smtClean="0"/>
              <a:t>impl</a:t>
            </a:r>
            <a:r>
              <a:rPr lang="en-US" sz="1600" dirty="0" smtClean="0"/>
              <a:t>.</a:t>
            </a:r>
            <a:endParaRPr lang="en-US" sz="1600" baseline="0" dirty="0" smtClean="0"/>
          </a:p>
          <a:p>
            <a:pPr marL="0" lvl="0" indent="0">
              <a:buNone/>
            </a:pPr>
            <a:r>
              <a:rPr lang="en-US" sz="2400" b="1" dirty="0"/>
              <a:t>Week 4:</a:t>
            </a:r>
            <a:r>
              <a:rPr lang="en-US" sz="1600" baseline="0" dirty="0" smtClean="0"/>
              <a:t> </a:t>
            </a:r>
            <a:r>
              <a:rPr lang="en-US" sz="1600" dirty="0" smtClean="0"/>
              <a:t>Multicore parallelism with PLINQ</a:t>
            </a:r>
          </a:p>
          <a:p>
            <a:pPr marL="0" lvl="0" indent="0">
              <a:buNone/>
            </a:pPr>
            <a:r>
              <a:rPr lang="en-US" sz="2400" b="1" dirty="0" smtClean="0"/>
              <a:t>Week 5:</a:t>
            </a:r>
            <a:r>
              <a:rPr lang="en-US" sz="1600" dirty="0" smtClean="0">
                <a:effectLst/>
              </a:rPr>
              <a:t> Performance testing on Azure fabric</a:t>
            </a:r>
          </a:p>
          <a:p>
            <a:pPr marL="0" lvl="0" indent="0">
              <a:buNone/>
            </a:pPr>
            <a:r>
              <a:rPr lang="en-US" sz="2400" b="1" dirty="0" smtClean="0">
                <a:effectLst/>
              </a:rPr>
              <a:t>Week </a:t>
            </a:r>
            <a:r>
              <a:rPr lang="en-US" sz="2400" b="1" dirty="0" smtClean="0"/>
              <a:t>6:</a:t>
            </a:r>
            <a:r>
              <a:rPr lang="en-US" sz="1600" dirty="0" smtClean="0">
                <a:effectLst/>
              </a:rPr>
              <a:t> Multicore w/threads</a:t>
            </a:r>
            <a:r>
              <a:rPr lang="en-US" sz="1600" dirty="0" smtClean="0"/>
              <a:t>;</a:t>
            </a:r>
            <a:r>
              <a:rPr lang="en-US" sz="1600" dirty="0" smtClean="0">
                <a:effectLst/>
              </a:rPr>
              <a:t> </a:t>
            </a:r>
            <a:r>
              <a:rPr lang="en-US" sz="1600" baseline="0" dirty="0" smtClean="0">
                <a:effectLst/>
              </a:rPr>
              <a:t>data affinity</a:t>
            </a:r>
          </a:p>
          <a:p>
            <a:pPr marL="0" indent="0">
              <a:buNone/>
            </a:pPr>
            <a:r>
              <a:rPr lang="en-US" sz="2400" b="1" dirty="0"/>
              <a:t>Week </a:t>
            </a:r>
            <a:r>
              <a:rPr lang="en-US" sz="2400" b="1" dirty="0" smtClean="0"/>
              <a:t>7:</a:t>
            </a:r>
            <a:r>
              <a:rPr lang="en-US" sz="1600" dirty="0" smtClean="0"/>
              <a:t> Presentation and report-out</a:t>
            </a:r>
            <a:endParaRPr lang="en-US" sz="1600" dirty="0"/>
          </a:p>
        </p:txBody>
      </p:sp>
      <p:sp>
        <p:nvSpPr>
          <p:cNvPr id="3" name="TextBox 2"/>
          <p:cNvSpPr txBox="1"/>
          <p:nvPr/>
        </p:nvSpPr>
        <p:spPr>
          <a:xfrm>
            <a:off x="4419600" y="1371600"/>
            <a:ext cx="4724400" cy="1107996"/>
          </a:xfrm>
          <a:prstGeom prst="rect">
            <a:avLst/>
          </a:prstGeom>
          <a:noFill/>
        </p:spPr>
        <p:txBody>
          <a:bodyPr wrap="square" rtlCol="0">
            <a:spAutoFit/>
          </a:bodyPr>
          <a:lstStyle/>
          <a:p>
            <a:r>
              <a:rPr lang="en-US" b="1" dirty="0" smtClean="0"/>
              <a:t>Goals:</a:t>
            </a:r>
            <a:endParaRPr lang="en-US" dirty="0" smtClean="0"/>
          </a:p>
          <a:p>
            <a:pPr marL="285750" indent="-285750">
              <a:buFont typeface="Arial" pitchFamily="34" charset="0"/>
              <a:buChar char="•"/>
            </a:pPr>
            <a:r>
              <a:rPr lang="en-US" sz="1600" dirty="0" smtClean="0"/>
              <a:t>Build a scalable clustering algorithm on Azure</a:t>
            </a:r>
          </a:p>
          <a:p>
            <a:pPr marL="285750" indent="-285750">
              <a:buFont typeface="Arial" pitchFamily="34" charset="0"/>
              <a:buChar char="•"/>
            </a:pPr>
            <a:r>
              <a:rPr lang="en-US" sz="1600" dirty="0" smtClean="0"/>
              <a:t>Explore clustering and the cloud by reading papers</a:t>
            </a:r>
          </a:p>
          <a:p>
            <a:pPr marL="285750" indent="-285750">
              <a:buFont typeface="Arial" pitchFamily="34" charset="0"/>
              <a:buChar char="•"/>
            </a:pPr>
            <a:r>
              <a:rPr lang="en-US" sz="1600" dirty="0" smtClean="0"/>
              <a:t>Meet a variety of researchers at MSR</a:t>
            </a:r>
          </a:p>
        </p:txBody>
      </p:sp>
    </p:spTree>
    <p:extLst>
      <p:ext uri="{BB962C8B-B14F-4D97-AF65-F5344CB8AC3E}">
        <p14:creationId xmlns:p14="http://schemas.microsoft.com/office/powerpoint/2010/main" val="75192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719" y="990600"/>
            <a:ext cx="7972561" cy="5486400"/>
          </a:xfrm>
        </p:spPr>
      </p:pic>
      <p:sp>
        <p:nvSpPr>
          <p:cNvPr id="3" name="Rectangle 2"/>
          <p:cNvSpPr/>
          <p:nvPr/>
        </p:nvSpPr>
        <p:spPr>
          <a:xfrm>
            <a:off x="457200" y="3708633"/>
            <a:ext cx="21336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989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5877</TotalTime>
  <Words>4322</Words>
  <Application>Microsoft Office PowerPoint</Application>
  <PresentationFormat>On-screen Show (4:3)</PresentationFormat>
  <Paragraphs>475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CloudClustering</vt:lpstr>
      <vt:lpstr>Agenda</vt:lpstr>
      <vt:lpstr>Agenda</vt:lpstr>
      <vt:lpstr>About me</vt:lpstr>
      <vt:lpstr>Agenda</vt:lpstr>
      <vt:lpstr>My team</vt:lpstr>
      <vt:lpstr>Agenda</vt:lpstr>
      <vt:lpstr>Internship: Domain</vt:lpstr>
      <vt:lpstr>Agenda</vt:lpstr>
      <vt:lpstr>Windows Azure</vt:lpstr>
      <vt:lpstr>Windows Azure</vt:lpstr>
      <vt:lpstr>Agenda</vt:lpstr>
      <vt:lpstr>Clustering</vt:lpstr>
      <vt:lpstr>Clustering</vt:lpstr>
      <vt:lpstr>Clustering</vt:lpstr>
      <vt:lpstr>Clustering</vt:lpstr>
      <vt:lpstr>Clustering</vt:lpstr>
      <vt:lpstr>Clustering</vt:lpstr>
      <vt:lpstr>Clustering</vt:lpstr>
      <vt:lpstr>Clustering</vt:lpstr>
      <vt:lpstr>Clustering</vt:lpstr>
      <vt:lpstr>Clustering</vt:lpstr>
      <vt:lpstr>Clustering</vt:lpstr>
      <vt:lpstr>Agenda</vt:lpstr>
      <vt:lpstr>Related Work</vt:lpstr>
      <vt:lpstr>Agenda</vt:lpstr>
      <vt:lpstr>CloudClustering:  Algorithm</vt:lpstr>
      <vt:lpstr>CloudClustering:  Algorithm</vt:lpstr>
      <vt:lpstr>CloudClustering:  Implementation</vt:lpstr>
      <vt:lpstr>CloudClustering:  Implementation</vt:lpstr>
      <vt:lpstr>CloudClustering:  Leveraging the cloud</vt:lpstr>
      <vt:lpstr>CloudClustering:  Multicore Parallelism</vt:lpstr>
      <vt:lpstr>PowerPoint Presentation</vt:lpstr>
      <vt:lpstr>CloudClustering:  Multicore Parallelism</vt:lpstr>
      <vt:lpstr>PowerPoint Presentation</vt:lpstr>
      <vt:lpstr>CloudClustering:  Data Affinity</vt:lpstr>
      <vt:lpstr>CloudClustering:  Data Affinity</vt:lpstr>
      <vt:lpstr>CloudClustering:  Data Affinity</vt:lpstr>
      <vt:lpstr>CloudClustering:  Efficient Blob Concatenation</vt:lpstr>
      <vt:lpstr>CloudClustering:  Efficient Blob Concatenation</vt:lpstr>
      <vt:lpstr>CloudClustering:  Dynamic Scalability</vt:lpstr>
      <vt:lpstr>CloudClustering:  Demo</vt:lpstr>
      <vt:lpstr>CloudClustering:  Demo</vt:lpstr>
      <vt:lpstr>Agenda</vt:lpstr>
      <vt:lpstr>Windows Azure: Benefits</vt:lpstr>
      <vt:lpstr>Windows Azure: Potential Problem Areas</vt:lpstr>
      <vt:lpstr>Agenda</vt:lpstr>
      <vt:lpstr>Future work</vt:lpstr>
      <vt:lpstr>Ankur Dave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Internship 2010 Experience</dc:title>
  <dc:creator>Ankur Dave</dc:creator>
  <cp:lastModifiedBy>Ankur Dave</cp:lastModifiedBy>
  <cp:revision>506</cp:revision>
  <cp:lastPrinted>2010-08-10T10:12:43Z</cp:lastPrinted>
  <dcterms:created xsi:type="dcterms:W3CDTF">2010-07-26T17:35:47Z</dcterms:created>
  <dcterms:modified xsi:type="dcterms:W3CDTF">2010-08-13T18:04:48Z</dcterms:modified>
</cp:coreProperties>
</file>